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31" r:id="rId9"/>
    <p:sldId id="332" r:id="rId10"/>
    <p:sldId id="264" r:id="rId11"/>
    <p:sldId id="265" r:id="rId12"/>
    <p:sldId id="266" r:id="rId13"/>
    <p:sldId id="304" r:id="rId14"/>
    <p:sldId id="267" r:id="rId15"/>
    <p:sldId id="268" r:id="rId16"/>
    <p:sldId id="269" r:id="rId17"/>
    <p:sldId id="270" r:id="rId18"/>
    <p:sldId id="330" r:id="rId19"/>
    <p:sldId id="329" r:id="rId20"/>
    <p:sldId id="328" r:id="rId21"/>
    <p:sldId id="305" r:id="rId22"/>
    <p:sldId id="306" r:id="rId23"/>
    <p:sldId id="307" r:id="rId24"/>
    <p:sldId id="309" r:id="rId25"/>
    <p:sldId id="311" r:id="rId26"/>
    <p:sldId id="313" r:id="rId27"/>
    <p:sldId id="314" r:id="rId28"/>
    <p:sldId id="315" r:id="rId29"/>
    <p:sldId id="327" r:id="rId30"/>
    <p:sldId id="317" r:id="rId31"/>
    <p:sldId id="316" r:id="rId32"/>
    <p:sldId id="319" r:id="rId33"/>
    <p:sldId id="318" r:id="rId34"/>
    <p:sldId id="320" r:id="rId35"/>
    <p:sldId id="321" r:id="rId36"/>
    <p:sldId id="322" r:id="rId37"/>
    <p:sldId id="323" r:id="rId38"/>
    <p:sldId id="326" r:id="rId39"/>
    <p:sldId id="324" r:id="rId40"/>
    <p:sldId id="325" r:id="rId41"/>
    <p:sldId id="302" r:id="rId42"/>
    <p:sldId id="303" r:id="rId43"/>
  </p:sldIdLst>
  <p:sldSz cx="18288000" cy="10287000"/>
  <p:notesSz cx="6858000" cy="9144000"/>
  <p:embeddedFontLst>
    <p:embeddedFont>
      <p:font typeface="DM Sans" pitchFamily="2" charset="0"/>
      <p:regular r:id="rId45"/>
    </p:embeddedFont>
    <p:embeddedFont>
      <p:font typeface="Garet" panose="020B0604020202020204" charset="0"/>
      <p:regular r:id="rId46"/>
    </p:embeddedFont>
    <p:embeddedFont>
      <p:font typeface="Garet Bold" panose="020B0604020202020204" charset="0"/>
      <p:regular r:id="rId47"/>
    </p:embeddedFont>
    <p:embeddedFont>
      <p:font typeface="Yeseva One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>
        <p:scale>
          <a:sx n="60" d="100"/>
          <a:sy n="60" d="100"/>
        </p:scale>
        <p:origin x="509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555BE-9997-455D-A2D7-18E79D661E3D}" type="datetimeFigureOut">
              <a:rPr lang="it-IT" smtClean="0"/>
              <a:t>01/08/2025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749EC-5C50-4606-80D8-D79FE9E4D5B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123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749EC-5C50-4606-80D8-D79FE9E4D5B1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52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49ECF-9DA5-3997-A057-4A5E03CE0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643265-D507-5BFD-07F5-5644D8768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78BFAE-1BA3-9192-BD16-81818902B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92565F-2DC6-9611-55C3-A0CDAAD92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749EC-5C50-4606-80D8-D79FE9E4D5B1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46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622AB-93D5-1B74-2938-51F70D51B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AC85D2-11B7-3C42-2784-CD356E152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D030BC7-FE7A-6F76-663A-2A1021790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E1F7CE-6C03-7D00-BA49-D20E5F847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749EC-5C50-4606-80D8-D79FE9E4D5B1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4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0142" y="8723897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401697" y="1028700"/>
            <a:ext cx="4381239" cy="1905839"/>
          </a:xfrm>
          <a:custGeom>
            <a:avLst/>
            <a:gdLst/>
            <a:ahLst/>
            <a:cxnLst/>
            <a:rect l="l" t="t" r="r" b="b"/>
            <a:pathLst>
              <a:path w="4381239" h="1905839">
                <a:moveTo>
                  <a:pt x="0" y="0"/>
                </a:moveTo>
                <a:lnTo>
                  <a:pt x="4381239" y="0"/>
                </a:lnTo>
                <a:lnTo>
                  <a:pt x="4381239" y="1905839"/>
                </a:lnTo>
                <a:lnTo>
                  <a:pt x="0" y="1905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1948498" y="1028700"/>
            <a:ext cx="4937805" cy="1676990"/>
          </a:xfrm>
          <a:custGeom>
            <a:avLst/>
            <a:gdLst/>
            <a:ahLst/>
            <a:cxnLst/>
            <a:rect l="l" t="t" r="r" b="b"/>
            <a:pathLst>
              <a:path w="4937805" h="1676990">
                <a:moveTo>
                  <a:pt x="0" y="0"/>
                </a:moveTo>
                <a:lnTo>
                  <a:pt x="4937805" y="0"/>
                </a:lnTo>
                <a:lnTo>
                  <a:pt x="4937805" y="1676990"/>
                </a:lnTo>
                <a:lnTo>
                  <a:pt x="0" y="1676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401697" y="4125284"/>
            <a:ext cx="15484606" cy="206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3"/>
              </a:lnSpc>
            </a:pPr>
            <a:r>
              <a:rPr lang="en-US" sz="4748" b="1" spc="23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PikaPikaGen: Generative</a:t>
            </a:r>
          </a:p>
          <a:p>
            <a:pPr algn="ctr">
              <a:lnSpc>
                <a:spcPts val="5413"/>
              </a:lnSpc>
            </a:pPr>
            <a:r>
              <a:rPr lang="en-US" sz="4748" b="1" spc="23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Synthesis of Pokemon Sprites</a:t>
            </a:r>
          </a:p>
          <a:p>
            <a:pPr algn="ctr">
              <a:lnSpc>
                <a:spcPts val="5413"/>
              </a:lnSpc>
            </a:pPr>
            <a:r>
              <a:rPr lang="en-US" sz="4748" b="1" spc="23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from Textual Descriptions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808992"/>
            <a:ext cx="6544666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Deep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1547" y="8771522"/>
            <a:ext cx="5796310" cy="4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6"/>
              </a:lnSpc>
            </a:pPr>
            <a:r>
              <a:rPr lang="en-US" sz="2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Anno Accademico 2024/2025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67" y="2816697"/>
            <a:ext cx="9268325" cy="4653607"/>
          </a:xfrm>
          <a:custGeom>
            <a:avLst/>
            <a:gdLst/>
            <a:ahLst/>
            <a:cxnLst/>
            <a:rect l="l" t="t" r="r" b="b"/>
            <a:pathLst>
              <a:path w="9268325" h="4653607">
                <a:moveTo>
                  <a:pt x="0" y="0"/>
                </a:moveTo>
                <a:lnTo>
                  <a:pt x="9268325" y="0"/>
                </a:lnTo>
                <a:lnTo>
                  <a:pt x="9268325" y="4653606"/>
                </a:lnTo>
                <a:lnTo>
                  <a:pt x="0" y="465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924159" y="2816697"/>
            <a:ext cx="9073233" cy="4653607"/>
          </a:xfrm>
          <a:custGeom>
            <a:avLst/>
            <a:gdLst/>
            <a:ahLst/>
            <a:cxnLst/>
            <a:rect l="l" t="t" r="r" b="b"/>
            <a:pathLst>
              <a:path w="9073233" h="4653607">
                <a:moveTo>
                  <a:pt x="0" y="0"/>
                </a:moveTo>
                <a:lnTo>
                  <a:pt x="9073234" y="0"/>
                </a:lnTo>
                <a:lnTo>
                  <a:pt x="9073234" y="4653606"/>
                </a:lnTo>
                <a:lnTo>
                  <a:pt x="0" y="4653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2133124" y="418154"/>
            <a:ext cx="14021752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1 - Analisi qualitativa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27479" y="7775761"/>
            <a:ext cx="783304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Problema principale: </a:t>
            </a:r>
            <a:r>
              <a:rPr lang="en-US" sz="5199" b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Sfocatura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28000"/>
            <a:ext cx="10484585" cy="8151765"/>
          </a:xfrm>
          <a:custGeom>
            <a:avLst/>
            <a:gdLst/>
            <a:ahLst/>
            <a:cxnLst/>
            <a:rect l="l" t="t" r="r" b="b"/>
            <a:pathLst>
              <a:path w="10484585" h="8151765">
                <a:moveTo>
                  <a:pt x="0" y="0"/>
                </a:moveTo>
                <a:lnTo>
                  <a:pt x="10484585" y="0"/>
                </a:lnTo>
                <a:lnTo>
                  <a:pt x="10484585" y="8151765"/>
                </a:lnTo>
                <a:lnTo>
                  <a:pt x="0" y="815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725037" y="418154"/>
            <a:ext cx="14837926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1 - Mappe di attenzione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02393" y="2864738"/>
            <a:ext cx="5425101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Attenzione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concentrata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sul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b="1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token ##ne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di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dedenne</a:t>
            </a:r>
            <a:endParaRPr lang="en-US" sz="5199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622" y="1682518"/>
            <a:ext cx="11128024" cy="8318198"/>
          </a:xfrm>
          <a:custGeom>
            <a:avLst/>
            <a:gdLst/>
            <a:ahLst/>
            <a:cxnLst/>
            <a:rect l="l" t="t" r="r" b="b"/>
            <a:pathLst>
              <a:path w="11128024" h="8318198">
                <a:moveTo>
                  <a:pt x="0" y="0"/>
                </a:moveTo>
                <a:lnTo>
                  <a:pt x="11128023" y="0"/>
                </a:lnTo>
                <a:lnTo>
                  <a:pt x="11128023" y="8318198"/>
                </a:lnTo>
                <a:lnTo>
                  <a:pt x="0" y="831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725037" y="418154"/>
            <a:ext cx="14837926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1 - Mappe di attenzione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02393" y="4493996"/>
            <a:ext cx="5425101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de, ##den sulla figura del </a:t>
            </a:r>
            <a:r>
              <a:rPr lang="en-US" sz="5199" b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corpo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whiskers sulla zona del </a:t>
            </a:r>
            <a:r>
              <a:rPr lang="en-US" sz="5199" b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muso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A5DEB-195C-DC08-FD68-B3E6806B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26E458C-22C0-3F39-08E0-C3FF181C7E4D}"/>
              </a:ext>
            </a:extLst>
          </p:cNvPr>
          <p:cNvSpPr txBox="1"/>
          <p:nvPr/>
        </p:nvSpPr>
        <p:spPr>
          <a:xfrm>
            <a:off x="1759029" y="418154"/>
            <a:ext cx="14769941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2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536DFD2-840B-F4D8-D32F-0DA9110BC205}"/>
              </a:ext>
            </a:extLst>
          </p:cNvPr>
          <p:cNvSpPr txBox="1"/>
          <p:nvPr/>
        </p:nvSpPr>
        <p:spPr>
          <a:xfrm>
            <a:off x="2490918" y="3288184"/>
            <a:ext cx="13306162" cy="3710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algn="l">
              <a:lnSpc>
                <a:spcPts val="7279"/>
              </a:lnSpc>
            </a:pP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Per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avere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immagini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più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dettagliate</a:t>
            </a:r>
            <a:r>
              <a:rPr lang="en-US" sz="5199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, </a:t>
            </a:r>
            <a:r>
              <a:rPr lang="en-US" sz="5199" dirty="0" err="1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introduzione</a:t>
            </a:r>
            <a:r>
              <a:rPr lang="en-US" sz="5199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 di loss </a:t>
            </a:r>
            <a:r>
              <a:rPr lang="en-US" sz="5199" dirty="0" err="1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specifiche</a:t>
            </a:r>
            <a:r>
              <a:rPr lang="en-US" sz="5199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:</a:t>
            </a:r>
          </a:p>
          <a:p>
            <a:pPr marL="1247139" lvl="1" indent="-685800" algn="l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VGGLoss</a:t>
            </a:r>
            <a:endParaRPr lang="en-US" sz="5199" dirty="0">
              <a:solidFill>
                <a:srgbClr val="0D0F68"/>
              </a:solidFill>
              <a:latin typeface="Garet Bold" panose="020B0604020202020204" charset="0"/>
              <a:ea typeface="Garet"/>
              <a:cs typeface="Garet"/>
              <a:sym typeface="Garet"/>
            </a:endParaRPr>
          </a:p>
          <a:p>
            <a:pPr marL="1247139" lvl="1" indent="-685800" algn="l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SobelLoss</a:t>
            </a:r>
            <a:endParaRPr lang="en-US" sz="5199" dirty="0">
              <a:solidFill>
                <a:srgbClr val="0D0F68"/>
              </a:solidFill>
              <a:latin typeface="Garet Bold" panose="020B0604020202020204" charset="0"/>
              <a:ea typeface="Garet"/>
              <a:cs typeface="Garet"/>
              <a:sym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282340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10493" y="1668658"/>
            <a:ext cx="9962272" cy="7807930"/>
          </a:xfrm>
          <a:custGeom>
            <a:avLst/>
            <a:gdLst/>
            <a:ahLst/>
            <a:cxnLst/>
            <a:rect l="l" t="t" r="r" b="b"/>
            <a:pathLst>
              <a:path w="9962272" h="7807930">
                <a:moveTo>
                  <a:pt x="0" y="0"/>
                </a:moveTo>
                <a:lnTo>
                  <a:pt x="9962272" y="0"/>
                </a:lnTo>
                <a:lnTo>
                  <a:pt x="9962272" y="7807930"/>
                </a:lnTo>
                <a:lnTo>
                  <a:pt x="0" y="780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759029" y="418154"/>
            <a:ext cx="14769941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2 - Analisi quantitativa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38" y="3728402"/>
            <a:ext cx="7576855" cy="277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Loss L1 - λ = 1.0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VGGLoss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-  λ = 0.01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SobelLoss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- λ = 2.0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10493" y="1668658"/>
            <a:ext cx="9962272" cy="7807930"/>
          </a:xfrm>
          <a:custGeom>
            <a:avLst/>
            <a:gdLst/>
            <a:ahLst/>
            <a:cxnLst/>
            <a:rect l="l" t="t" r="r" b="b"/>
            <a:pathLst>
              <a:path w="9962272" h="7807930">
                <a:moveTo>
                  <a:pt x="0" y="0"/>
                </a:moveTo>
                <a:lnTo>
                  <a:pt x="9962272" y="0"/>
                </a:lnTo>
                <a:lnTo>
                  <a:pt x="9962272" y="7807930"/>
                </a:lnTo>
                <a:lnTo>
                  <a:pt x="0" y="780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759029" y="418154"/>
            <a:ext cx="14769941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2 - Analisi quantitativa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38" y="3728402"/>
            <a:ext cx="7576855" cy="277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Loss L1 - λ = 1.0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VGGLoss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-  λ = 0.01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SobelLoss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- λ = 2.0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8606" y="7751859"/>
            <a:ext cx="75768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Overfitting?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57737"/>
            <a:ext cx="9144000" cy="4526280"/>
          </a:xfrm>
          <a:custGeom>
            <a:avLst/>
            <a:gdLst/>
            <a:ahLst/>
            <a:cxnLst/>
            <a:rect l="l" t="t" r="r" b="b"/>
            <a:pathLst>
              <a:path w="9144000" h="4526280">
                <a:moveTo>
                  <a:pt x="0" y="0"/>
                </a:moveTo>
                <a:lnTo>
                  <a:pt x="9144000" y="0"/>
                </a:lnTo>
                <a:lnTo>
                  <a:pt x="9144000" y="4526280"/>
                </a:lnTo>
                <a:lnTo>
                  <a:pt x="0" y="4526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144000" y="2657737"/>
            <a:ext cx="9144000" cy="4526280"/>
          </a:xfrm>
          <a:custGeom>
            <a:avLst/>
            <a:gdLst/>
            <a:ahLst/>
            <a:cxnLst/>
            <a:rect l="l" t="t" r="r" b="b"/>
            <a:pathLst>
              <a:path w="9144000" h="4526280">
                <a:moveTo>
                  <a:pt x="0" y="0"/>
                </a:moveTo>
                <a:lnTo>
                  <a:pt x="9144000" y="0"/>
                </a:lnTo>
                <a:lnTo>
                  <a:pt x="9144000" y="4526280"/>
                </a:lnTo>
                <a:lnTo>
                  <a:pt x="0" y="4526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6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2069068" y="418154"/>
            <a:ext cx="14149864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2 - Analisi qualitativa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5740" y="7330889"/>
            <a:ext cx="14716520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Bordi più definiti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Anche se </a:t>
            </a:r>
            <a:r>
              <a:rPr lang="en-US" sz="5199" b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mancanza di struttura coerente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e artefatti ad alta frequenza spaziale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131" y="1780130"/>
            <a:ext cx="10607523" cy="8088236"/>
          </a:xfrm>
          <a:custGeom>
            <a:avLst/>
            <a:gdLst/>
            <a:ahLst/>
            <a:cxnLst/>
            <a:rect l="l" t="t" r="r" b="b"/>
            <a:pathLst>
              <a:path w="10607523" h="8088236">
                <a:moveTo>
                  <a:pt x="0" y="0"/>
                </a:moveTo>
                <a:lnTo>
                  <a:pt x="10607523" y="0"/>
                </a:lnTo>
                <a:lnTo>
                  <a:pt x="10607523" y="8088237"/>
                </a:lnTo>
                <a:lnTo>
                  <a:pt x="0" y="8088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661041" y="418154"/>
            <a:ext cx="14965918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2 - Mappe di attenzione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24893" y="2366673"/>
            <a:ext cx="6763107" cy="716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Mappe di attenzione meno “precise” e più rumorose</a:t>
            </a:r>
          </a:p>
          <a:p>
            <a:pPr algn="l">
              <a:lnSpc>
                <a:spcPts val="6299"/>
              </a:lnSpc>
            </a:pPr>
            <a:endParaRPr lang="en-US" sz="450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Artefatti ad alta frequenza generati anche nelle mappe di attenzione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1C7E1-DE69-F752-3C1B-0BEBD9243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D974DA-4F42-68AB-510F-C31909488733}"/>
              </a:ext>
            </a:extLst>
          </p:cNvPr>
          <p:cNvSpPr/>
          <p:nvPr/>
        </p:nvSpPr>
        <p:spPr>
          <a:xfrm>
            <a:off x="568507" y="1879536"/>
            <a:ext cx="10365736" cy="7955703"/>
          </a:xfrm>
          <a:custGeom>
            <a:avLst/>
            <a:gdLst/>
            <a:ahLst/>
            <a:cxnLst/>
            <a:rect l="l" t="t" r="r" b="b"/>
            <a:pathLst>
              <a:path w="10365736" h="7955703">
                <a:moveTo>
                  <a:pt x="0" y="0"/>
                </a:moveTo>
                <a:lnTo>
                  <a:pt x="10365736" y="0"/>
                </a:lnTo>
                <a:lnTo>
                  <a:pt x="10365736" y="7955702"/>
                </a:lnTo>
                <a:lnTo>
                  <a:pt x="0" y="795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CF6ECB8-B0BE-1DE6-976D-7E79670742EF}"/>
              </a:ext>
            </a:extLst>
          </p:cNvPr>
          <p:cNvSpPr txBox="1"/>
          <p:nvPr/>
        </p:nvSpPr>
        <p:spPr>
          <a:xfrm>
            <a:off x="1661041" y="418154"/>
            <a:ext cx="14965918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2 - Mappe di attenzione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BA47676-8AA5-1922-D503-7845DD2A6C82}"/>
              </a:ext>
            </a:extLst>
          </p:cNvPr>
          <p:cNvSpPr txBox="1"/>
          <p:nvPr/>
        </p:nvSpPr>
        <p:spPr>
          <a:xfrm>
            <a:off x="11524893" y="2366673"/>
            <a:ext cx="6763107" cy="716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Mappe di attenzione meno “precise” e più rumorose</a:t>
            </a:r>
          </a:p>
          <a:p>
            <a:pPr algn="l">
              <a:lnSpc>
                <a:spcPts val="6299"/>
              </a:lnSpc>
            </a:pPr>
            <a:endParaRPr lang="en-US" sz="450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Artefatti ad alta frequenza generati anche nelle mappe di attenzione</a:t>
            </a:r>
          </a:p>
        </p:txBody>
      </p:sp>
    </p:spTree>
    <p:extLst>
      <p:ext uri="{BB962C8B-B14F-4D97-AF65-F5344CB8AC3E}">
        <p14:creationId xmlns:p14="http://schemas.microsoft.com/office/powerpoint/2010/main" val="323694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49B2-CC3D-8090-B854-9BC5ADAD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CE541F0-8F86-0896-65D1-F7B3B1B3801A}"/>
              </a:ext>
            </a:extLst>
          </p:cNvPr>
          <p:cNvSpPr txBox="1"/>
          <p:nvPr/>
        </p:nvSpPr>
        <p:spPr>
          <a:xfrm>
            <a:off x="1171865" y="1790700"/>
            <a:ext cx="16382999" cy="485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Per </a:t>
            </a:r>
            <a:r>
              <a:rPr lang="en-US" sz="39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combattere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9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l’overfitting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9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applicazione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9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al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9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solo training set</a:t>
            </a:r>
            <a:r>
              <a:rPr lang="en-US" sz="3900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 di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marL="842013" lvl="1" indent="-421007" algn="l">
              <a:lnSpc>
                <a:spcPts val="5460"/>
              </a:lnSpc>
              <a:buFont typeface="Arial"/>
              <a:buChar char="•"/>
            </a:pPr>
            <a:r>
              <a:rPr lang="en-US" sz="3900" b="1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Trasformazioni</a:t>
            </a:r>
            <a:r>
              <a:rPr lang="en-US" sz="3900" b="1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900" b="1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geometriche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(</a:t>
            </a:r>
            <a:r>
              <a:rPr lang="en-US" sz="39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capovolgere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9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traslare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9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ruotare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9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ridimensionare</a:t>
            </a:r>
            <a:r>
              <a:rPr lang="en-US" sz="39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marL="820424" lvl="1" indent="-410212" algn="l">
              <a:lnSpc>
                <a:spcPts val="5320"/>
              </a:lnSpc>
              <a:buFont typeface="Arial"/>
              <a:buChar char="•"/>
            </a:pPr>
            <a:r>
              <a:rPr lang="en-US" sz="3800" b="1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Trasformazioni</a:t>
            </a:r>
            <a:r>
              <a:rPr lang="en-US" sz="3800" b="1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800" b="1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cromatiche</a:t>
            </a:r>
            <a:r>
              <a:rPr lang="en-US" sz="3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(</a:t>
            </a:r>
            <a:r>
              <a:rPr lang="en-US" sz="3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luminosità</a:t>
            </a:r>
            <a:r>
              <a:rPr lang="en-US" sz="3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contrasto</a:t>
            </a:r>
            <a:r>
              <a:rPr lang="en-US" sz="3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saturazione</a:t>
            </a:r>
            <a:r>
              <a:rPr lang="en-US" sz="3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e </a:t>
            </a:r>
            <a:r>
              <a:rPr lang="en-US" sz="3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tonalità</a:t>
            </a:r>
            <a:r>
              <a:rPr lang="en-US" sz="3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) per </a:t>
            </a:r>
            <a:r>
              <a:rPr lang="en-US" sz="3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disaccoppiare</a:t>
            </a:r>
            <a:r>
              <a:rPr lang="en-US" sz="3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struttura</a:t>
            </a:r>
            <a:r>
              <a:rPr lang="en-US" sz="3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e </a:t>
            </a:r>
            <a:r>
              <a:rPr lang="en-US" sz="3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colore</a:t>
            </a:r>
            <a:endParaRPr lang="en-US" sz="38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  <a:p>
            <a:pPr marL="842013" lvl="1" indent="-421007" algn="l">
              <a:lnSpc>
                <a:spcPts val="5460"/>
              </a:lnSpc>
              <a:buFont typeface="Arial"/>
              <a:buChar char="•"/>
            </a:pPr>
            <a:r>
              <a:rPr lang="en-US" sz="3900" b="1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Trasformazione</a:t>
            </a:r>
            <a:r>
              <a:rPr lang="en-US" sz="3900" b="1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900" b="1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RandomErasing</a:t>
            </a:r>
            <a:endParaRPr lang="en-US" sz="3900" b="1" dirty="0">
              <a:solidFill>
                <a:srgbClr val="0D0F68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5460"/>
              </a:lnSpc>
            </a:pPr>
            <a:endParaRPr lang="en-US" sz="3900" b="1" dirty="0">
              <a:solidFill>
                <a:srgbClr val="0D0F68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EB79928-2324-9C6F-B066-1766875F2F78}"/>
              </a:ext>
            </a:extLst>
          </p:cNvPr>
          <p:cNvSpPr/>
          <p:nvPr/>
        </p:nvSpPr>
        <p:spPr>
          <a:xfrm>
            <a:off x="1156875" y="6286500"/>
            <a:ext cx="15974248" cy="3202827"/>
          </a:xfrm>
          <a:custGeom>
            <a:avLst/>
            <a:gdLst/>
            <a:ahLst/>
            <a:cxnLst/>
            <a:rect l="l" t="t" r="r" b="b"/>
            <a:pathLst>
              <a:path w="15408236" h="3089342">
                <a:moveTo>
                  <a:pt x="0" y="0"/>
                </a:moveTo>
                <a:lnTo>
                  <a:pt x="15408236" y="0"/>
                </a:lnTo>
                <a:lnTo>
                  <a:pt x="15408236" y="3089343"/>
                </a:lnTo>
                <a:lnTo>
                  <a:pt x="0" y="3089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37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F0D6F97-7E33-76E2-CD1B-A236F824DE6D}"/>
              </a:ext>
            </a:extLst>
          </p:cNvPr>
          <p:cNvSpPr txBox="1"/>
          <p:nvPr/>
        </p:nvSpPr>
        <p:spPr>
          <a:xfrm>
            <a:off x="1851064" y="418154"/>
            <a:ext cx="14585871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3 -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89033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80426" y="4412702"/>
            <a:ext cx="4927149" cy="2225763"/>
            <a:chOff x="0" y="0"/>
            <a:chExt cx="1297685" cy="586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7685" cy="586209"/>
            </a:xfrm>
            <a:custGeom>
              <a:avLst/>
              <a:gdLst/>
              <a:ahLst/>
              <a:cxnLst/>
              <a:rect l="l" t="t" r="r" b="b"/>
              <a:pathLst>
                <a:path w="1297685" h="586209">
                  <a:moveTo>
                    <a:pt x="80135" y="0"/>
                  </a:moveTo>
                  <a:lnTo>
                    <a:pt x="1217550" y="0"/>
                  </a:lnTo>
                  <a:cubicBezTo>
                    <a:pt x="1238803" y="0"/>
                    <a:pt x="1259186" y="8443"/>
                    <a:pt x="1274214" y="23471"/>
                  </a:cubicBezTo>
                  <a:cubicBezTo>
                    <a:pt x="1289243" y="38499"/>
                    <a:pt x="1297685" y="58882"/>
                    <a:pt x="1297685" y="80135"/>
                  </a:cubicBezTo>
                  <a:lnTo>
                    <a:pt x="1297685" y="506074"/>
                  </a:lnTo>
                  <a:cubicBezTo>
                    <a:pt x="1297685" y="527327"/>
                    <a:pt x="1289243" y="547710"/>
                    <a:pt x="1274214" y="562738"/>
                  </a:cubicBezTo>
                  <a:cubicBezTo>
                    <a:pt x="1259186" y="577767"/>
                    <a:pt x="1238803" y="586209"/>
                    <a:pt x="1217550" y="586209"/>
                  </a:cubicBezTo>
                  <a:lnTo>
                    <a:pt x="80135" y="586209"/>
                  </a:lnTo>
                  <a:cubicBezTo>
                    <a:pt x="58882" y="586209"/>
                    <a:pt x="38499" y="577767"/>
                    <a:pt x="23471" y="562738"/>
                  </a:cubicBezTo>
                  <a:cubicBezTo>
                    <a:pt x="8443" y="547710"/>
                    <a:pt x="0" y="527327"/>
                    <a:pt x="0" y="506074"/>
                  </a:cubicBezTo>
                  <a:lnTo>
                    <a:pt x="0" y="80135"/>
                  </a:lnTo>
                  <a:cubicBezTo>
                    <a:pt x="0" y="58882"/>
                    <a:pt x="8443" y="38499"/>
                    <a:pt x="23471" y="23471"/>
                  </a:cubicBezTo>
                  <a:cubicBezTo>
                    <a:pt x="38499" y="8443"/>
                    <a:pt x="58882" y="0"/>
                    <a:pt x="80135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297685" cy="662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PikaPikaGen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1846816" y="4993269"/>
            <a:ext cx="2496015" cy="1221499"/>
            <a:chOff x="0" y="0"/>
            <a:chExt cx="1460156" cy="7145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0156" cy="714570"/>
            </a:xfrm>
            <a:custGeom>
              <a:avLst/>
              <a:gdLst/>
              <a:ahLst/>
              <a:cxnLst/>
              <a:rect l="l" t="t" r="r" b="b"/>
              <a:pathLst>
                <a:path w="1460156" h="714570">
                  <a:moveTo>
                    <a:pt x="0" y="35728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460156" y="203200"/>
                  </a:lnTo>
                  <a:lnTo>
                    <a:pt x="1460156" y="511370"/>
                  </a:lnTo>
                  <a:lnTo>
                    <a:pt x="406400" y="511370"/>
                  </a:lnTo>
                  <a:lnTo>
                    <a:pt x="406400" y="714570"/>
                  </a:lnTo>
                  <a:lnTo>
                    <a:pt x="0" y="357285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174625"/>
              <a:ext cx="1358556" cy="336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3715127" y="4916384"/>
            <a:ext cx="2538387" cy="1221499"/>
            <a:chOff x="0" y="0"/>
            <a:chExt cx="1484943" cy="7145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4943" cy="714570"/>
            </a:xfrm>
            <a:custGeom>
              <a:avLst/>
              <a:gdLst/>
              <a:ahLst/>
              <a:cxnLst/>
              <a:rect l="l" t="t" r="r" b="b"/>
              <a:pathLst>
                <a:path w="1484943" h="714570">
                  <a:moveTo>
                    <a:pt x="0" y="35728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484943" y="203200"/>
                  </a:lnTo>
                  <a:lnTo>
                    <a:pt x="1484943" y="511370"/>
                  </a:lnTo>
                  <a:lnTo>
                    <a:pt x="406400" y="511370"/>
                  </a:lnTo>
                  <a:lnTo>
                    <a:pt x="406400" y="714570"/>
                  </a:lnTo>
                  <a:lnTo>
                    <a:pt x="0" y="357285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174625"/>
              <a:ext cx="1383343" cy="336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68305" y="419100"/>
            <a:ext cx="6351389" cy="108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Text-to-Image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0192" y="3927142"/>
            <a:ext cx="3013513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Descrizione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76982" y="3717584"/>
            <a:ext cx="4440436" cy="6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Sprite </a:t>
            </a:r>
            <a:r>
              <a:rPr lang="en-US" sz="3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Pokemon</a:t>
            </a:r>
            <a:endParaRPr lang="en-US" sz="38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897768" y="4998931"/>
            <a:ext cx="989180" cy="1056406"/>
          </a:xfrm>
          <a:custGeom>
            <a:avLst/>
            <a:gdLst/>
            <a:ahLst/>
            <a:cxnLst/>
            <a:rect l="l" t="t" r="r" b="b"/>
            <a:pathLst>
              <a:path w="989180" h="1056406">
                <a:moveTo>
                  <a:pt x="0" y="0"/>
                </a:moveTo>
                <a:lnTo>
                  <a:pt x="989181" y="0"/>
                </a:lnTo>
                <a:lnTo>
                  <a:pt x="989181" y="1056406"/>
                </a:lnTo>
                <a:lnTo>
                  <a:pt x="0" y="105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70930A-6780-4E87-C323-F9AD296E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0" y="4744217"/>
            <a:ext cx="1981200" cy="175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97539-D122-F57E-C325-6DB757D2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834F15-A1BC-D5ED-9C79-6FABB4E9F914}"/>
              </a:ext>
            </a:extLst>
          </p:cNvPr>
          <p:cNvSpPr/>
          <p:nvPr/>
        </p:nvSpPr>
        <p:spPr>
          <a:xfrm>
            <a:off x="1295400" y="2857876"/>
            <a:ext cx="8919508" cy="4571248"/>
          </a:xfrm>
          <a:custGeom>
            <a:avLst/>
            <a:gdLst/>
            <a:ahLst/>
            <a:cxnLst/>
            <a:rect l="l" t="t" r="r" b="b"/>
            <a:pathLst>
              <a:path w="14455348" h="7408366">
                <a:moveTo>
                  <a:pt x="0" y="0"/>
                </a:moveTo>
                <a:lnTo>
                  <a:pt x="14455348" y="0"/>
                </a:lnTo>
                <a:lnTo>
                  <a:pt x="14455348" y="7408366"/>
                </a:lnTo>
                <a:lnTo>
                  <a:pt x="0" y="740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1483151-CC3F-F84F-D72D-6571D0FA50C3}"/>
              </a:ext>
            </a:extLst>
          </p:cNvPr>
          <p:cNvSpPr txBox="1"/>
          <p:nvPr/>
        </p:nvSpPr>
        <p:spPr>
          <a:xfrm>
            <a:off x="1851064" y="418154"/>
            <a:ext cx="14585871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 3 - Data Augmentation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2660382-244E-D182-3107-F9EDE3A70A0B}"/>
              </a:ext>
            </a:extLst>
          </p:cNvPr>
          <p:cNvSpPr txBox="1"/>
          <p:nvPr/>
        </p:nvSpPr>
        <p:spPr>
          <a:xfrm>
            <a:off x="10363200" y="2628900"/>
            <a:ext cx="6974728" cy="5520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it-IT" sz="4000" b="0" i="0" dirty="0">
                <a:solidFill>
                  <a:srgbClr val="0D0F68"/>
                </a:solidFill>
                <a:effectLst/>
                <a:latin typeface="Garet" panose="020B0604020202020204" charset="0"/>
              </a:rPr>
              <a:t>Esempi generati dal training set durante l’allenamento </a:t>
            </a:r>
            <a:r>
              <a:rPr lang="it-IT" sz="4000" b="0" i="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ancora più sfocati</a:t>
            </a:r>
          </a:p>
          <a:p>
            <a:pPr>
              <a:lnSpc>
                <a:spcPts val="5400"/>
              </a:lnSpc>
              <a:buNone/>
            </a:pPr>
            <a:endParaRPr lang="it-IT" sz="4000" dirty="0">
              <a:solidFill>
                <a:srgbClr val="0D0F68"/>
              </a:solidFill>
              <a:effectLst/>
              <a:latin typeface="Garet" panose="020B0604020202020204" charset="0"/>
            </a:endParaRPr>
          </a:p>
          <a:p>
            <a:pPr>
              <a:lnSpc>
                <a:spcPts val="5400"/>
              </a:lnSpc>
              <a:buNone/>
            </a:pPr>
            <a:r>
              <a:rPr lang="it-IT" sz="4000" b="0" i="0" dirty="0">
                <a:solidFill>
                  <a:srgbClr val="0D0F68"/>
                </a:solidFill>
                <a:effectLst/>
                <a:latin typeface="Garet" panose="020B0604020202020204" charset="0"/>
              </a:rPr>
              <a:t>Dunque data </a:t>
            </a:r>
            <a:r>
              <a:rPr lang="it-IT" sz="4000" b="0" i="0" dirty="0" err="1">
                <a:solidFill>
                  <a:srgbClr val="0D0F68"/>
                </a:solidFill>
                <a:effectLst/>
                <a:latin typeface="Garet" panose="020B0604020202020204" charset="0"/>
              </a:rPr>
              <a:t>augmentation</a:t>
            </a:r>
            <a:r>
              <a:rPr lang="it-IT" sz="4000" b="0" i="0" dirty="0">
                <a:solidFill>
                  <a:srgbClr val="0D0F68"/>
                </a:solidFill>
                <a:effectLst/>
                <a:latin typeface="Garet" panose="020B0604020202020204" charset="0"/>
              </a:rPr>
              <a:t> più </a:t>
            </a:r>
            <a:r>
              <a:rPr lang="it-IT" sz="4000" b="0" i="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conservativa</a:t>
            </a:r>
            <a:r>
              <a:rPr lang="it-IT" sz="4000" b="0" i="0" dirty="0">
                <a:solidFill>
                  <a:srgbClr val="0D0F68"/>
                </a:solidFill>
                <a:effectLst/>
                <a:latin typeface="Garet" panose="020B0604020202020204" charset="0"/>
              </a:rPr>
              <a:t> da epoca 110</a:t>
            </a:r>
            <a:endParaRPr lang="it-IT" sz="4000" dirty="0">
              <a:solidFill>
                <a:srgbClr val="0D0F68"/>
              </a:solidFill>
              <a:effectLst/>
              <a:latin typeface="Gar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74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DDC-B6CE-D3D9-819E-547174EEE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60E3BAB-6CC4-E683-4F24-F0552202149F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3 -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Analisi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quantitativa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8B3AD66A-29F1-98B3-DF10-EB18C885BB74}"/>
              </a:ext>
            </a:extLst>
          </p:cNvPr>
          <p:cNvSpPr txBox="1"/>
          <p:nvPr/>
        </p:nvSpPr>
        <p:spPr>
          <a:xfrm>
            <a:off x="1362468" y="2181572"/>
            <a:ext cx="5495532" cy="6905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it-IT" sz="4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Miglioramento della training </a:t>
            </a:r>
            <a:r>
              <a:rPr lang="it-IT" sz="4000" dirty="0" err="1">
                <a:solidFill>
                  <a:srgbClr val="0D0F68"/>
                </a:solidFill>
                <a:effectLst/>
                <a:latin typeface="Garet" panose="020B0604020202020204" charset="0"/>
              </a:rPr>
              <a:t>loss</a:t>
            </a:r>
            <a:r>
              <a:rPr lang="it-IT" sz="4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 in epoca 110-115</a:t>
            </a:r>
          </a:p>
          <a:p>
            <a:pPr>
              <a:lnSpc>
                <a:spcPts val="5400"/>
              </a:lnSpc>
              <a:buNone/>
            </a:pPr>
            <a:endParaRPr lang="it-IT" sz="4000" dirty="0">
              <a:solidFill>
                <a:srgbClr val="0D0F68"/>
              </a:solidFill>
              <a:latin typeface="Garet" panose="020B0604020202020204" charset="0"/>
            </a:endParaRPr>
          </a:p>
          <a:p>
            <a:pPr>
              <a:lnSpc>
                <a:spcPts val="5400"/>
              </a:lnSpc>
              <a:buNone/>
            </a:pPr>
            <a:r>
              <a:rPr lang="it-IT" sz="4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Miglioramento non rispecchiato nella </a:t>
            </a:r>
            <a:r>
              <a:rPr lang="it-IT" sz="4000" dirty="0" err="1">
                <a:solidFill>
                  <a:srgbClr val="0D0F68"/>
                </a:solidFill>
                <a:effectLst/>
                <a:latin typeface="Garet" panose="020B0604020202020204" charset="0"/>
              </a:rPr>
              <a:t>validation</a:t>
            </a:r>
            <a:r>
              <a:rPr lang="it-IT" sz="4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 </a:t>
            </a:r>
            <a:r>
              <a:rPr lang="it-IT" sz="4000" dirty="0" err="1">
                <a:solidFill>
                  <a:srgbClr val="0D0F68"/>
                </a:solidFill>
                <a:effectLst/>
                <a:latin typeface="Garet" panose="020B0604020202020204" charset="0"/>
              </a:rPr>
              <a:t>loss</a:t>
            </a:r>
            <a:endParaRPr lang="it-IT" sz="4000" dirty="0">
              <a:solidFill>
                <a:srgbClr val="0D0F68"/>
              </a:solidFill>
              <a:effectLst/>
              <a:latin typeface="Garet" panose="020B0604020202020204" charset="0"/>
            </a:endParaRPr>
          </a:p>
          <a:p>
            <a:pPr>
              <a:lnSpc>
                <a:spcPts val="5400"/>
              </a:lnSpc>
              <a:buNone/>
            </a:pPr>
            <a:endParaRPr lang="it-IT" sz="4000" dirty="0">
              <a:solidFill>
                <a:srgbClr val="0D0F68"/>
              </a:solidFill>
              <a:latin typeface="Garet" panose="020B0604020202020204" charset="0"/>
            </a:endParaRPr>
          </a:p>
          <a:p>
            <a:pPr>
              <a:lnSpc>
                <a:spcPts val="5400"/>
              </a:lnSpc>
              <a:buNone/>
            </a:pPr>
            <a:r>
              <a:rPr lang="it-IT" sz="4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Modello </a:t>
            </a:r>
            <a:r>
              <a:rPr lang="it-IT" sz="400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fatica ad apprendere</a:t>
            </a:r>
            <a:r>
              <a:rPr lang="it-IT" sz="4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 oltre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533350-5E6F-1D34-7533-AA0F82428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009900"/>
            <a:ext cx="11413903" cy="46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55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3D5BF-D3E9-30B0-95F6-E646D4D6E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285D04D-B881-2A20-B381-EF43A5BD8878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3 -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Analisi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qualitativa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F50008-141F-171A-AC6F-456B91489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0"/>
            <a:ext cx="9173855" cy="4658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E3740C2-BEE6-2743-43B4-77EB7049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829" y="2038342"/>
            <a:ext cx="8926171" cy="4658375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32262FA-2F28-FC9C-8F53-A69A1EC1B918}"/>
              </a:ext>
            </a:extLst>
          </p:cNvPr>
          <p:cNvCxnSpPr/>
          <p:nvPr/>
        </p:nvCxnSpPr>
        <p:spPr>
          <a:xfrm>
            <a:off x="9677400" y="2038342"/>
            <a:ext cx="0" cy="4933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">
            <a:extLst>
              <a:ext uri="{FF2B5EF4-FFF2-40B4-BE49-F238E27FC236}">
                <a16:creationId xmlns:a16="http://schemas.microsoft.com/office/drawing/2014/main" id="{837CB67F-3AC8-8B47-CB45-C8A31E559FF7}"/>
              </a:ext>
            </a:extLst>
          </p:cNvPr>
          <p:cNvSpPr txBox="1"/>
          <p:nvPr/>
        </p:nvSpPr>
        <p:spPr>
          <a:xfrm>
            <a:off x="5200647" y="7356972"/>
            <a:ext cx="8801094" cy="67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it-IT" sz="400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Immagini ancora sfocate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8E5B44CD-F6FA-A07B-D9A2-33F118D640B0}"/>
              </a:ext>
            </a:extLst>
          </p:cNvPr>
          <p:cNvSpPr txBox="1"/>
          <p:nvPr/>
        </p:nvSpPr>
        <p:spPr>
          <a:xfrm>
            <a:off x="5200647" y="8248658"/>
            <a:ext cx="9220200" cy="1365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it-IT" sz="4000" dirty="0">
                <a:solidFill>
                  <a:srgbClr val="0D0F68"/>
                </a:solidFill>
                <a:latin typeface="Garet Bold" panose="020B0604020202020204" charset="0"/>
              </a:rPr>
              <a:t>Striature verticali</a:t>
            </a:r>
            <a:r>
              <a:rPr lang="it-IT" sz="4000" dirty="0">
                <a:solidFill>
                  <a:srgbClr val="0D0F68"/>
                </a:solidFill>
                <a:latin typeface="Garet" panose="020B0604020202020204" charset="0"/>
              </a:rPr>
              <a:t>, probabilmente derivanti da </a:t>
            </a:r>
            <a:r>
              <a:rPr lang="it-IT" sz="4000" dirty="0" err="1">
                <a:solidFill>
                  <a:srgbClr val="0D0F68"/>
                </a:solidFill>
                <a:latin typeface="Garet" panose="020B0604020202020204" charset="0"/>
              </a:rPr>
              <a:t>SobelLoss</a:t>
            </a:r>
            <a:endParaRPr lang="it-IT" sz="4000" dirty="0">
              <a:solidFill>
                <a:srgbClr val="0D0F68"/>
              </a:solidFill>
              <a:effectLst/>
              <a:latin typeface="Gar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09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A20F5-22F2-8A60-398A-C440650C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44ED79B-903A-1255-0D58-254560B00E5F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4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A0CD049B-D85B-A38D-5333-B5001B539319}"/>
              </a:ext>
            </a:extLst>
          </p:cNvPr>
          <p:cNvSpPr txBox="1"/>
          <p:nvPr/>
        </p:nvSpPr>
        <p:spPr>
          <a:xfrm>
            <a:off x="3390900" y="1769864"/>
            <a:ext cx="11925300" cy="2781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it-IT" sz="4800" dirty="0">
                <a:solidFill>
                  <a:srgbClr val="0D0F68"/>
                </a:solidFill>
                <a:effectLst/>
                <a:latin typeface="Garet" panose="020B0604020202020204" charset="0"/>
              </a:rPr>
              <a:t>Cambio di approccio per </a:t>
            </a:r>
            <a:r>
              <a:rPr lang="it-IT" sz="480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risolvere i principali problemi </a:t>
            </a:r>
            <a:r>
              <a:rPr lang="it-IT" sz="4800" dirty="0">
                <a:solidFill>
                  <a:srgbClr val="0D0F68"/>
                </a:solidFill>
                <a:effectLst/>
                <a:latin typeface="Garet" panose="020B0604020202020204" charset="0"/>
              </a:rPr>
              <a:t>riscontrati nei passati esperimenti: adozione di un’architettura </a:t>
            </a:r>
            <a:r>
              <a:rPr lang="it-IT" sz="480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DCGAN condizionata</a:t>
            </a:r>
          </a:p>
        </p:txBody>
      </p:sp>
      <p:pic>
        <p:nvPicPr>
          <p:cNvPr id="1026" name="Picture 2" descr="Architecture of the DCGAN.">
            <a:extLst>
              <a:ext uri="{FF2B5EF4-FFF2-40B4-BE49-F238E27FC236}">
                <a16:creationId xmlns:a16="http://schemas.microsoft.com/office/drawing/2014/main" id="{73FC641A-7A7C-0388-8721-E7E2AC8AA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854308"/>
            <a:ext cx="5938834" cy="48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C448CCB2-2A2D-53BE-07E1-381C700AB740}"/>
              </a:ext>
            </a:extLst>
          </p:cNvPr>
          <p:cNvSpPr txBox="1"/>
          <p:nvPr/>
        </p:nvSpPr>
        <p:spPr>
          <a:xfrm>
            <a:off x="7620000" y="9562047"/>
            <a:ext cx="6705600" cy="611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it-IT" sz="2000" dirty="0">
                <a:effectLst/>
                <a:latin typeface="Garet" panose="020B0604020202020204" charset="0"/>
              </a:rPr>
              <a:t>Architettura DCGAN</a:t>
            </a:r>
          </a:p>
        </p:txBody>
      </p:sp>
    </p:spTree>
    <p:extLst>
      <p:ext uri="{BB962C8B-B14F-4D97-AF65-F5344CB8AC3E}">
        <p14:creationId xmlns:p14="http://schemas.microsoft.com/office/powerpoint/2010/main" val="37175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6824-2F89-3C72-8424-9CBA82F8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3A259CD9-578A-8E5A-4525-BF55A596ECF0}"/>
              </a:ext>
            </a:extLst>
          </p:cNvPr>
          <p:cNvGrpSpPr/>
          <p:nvPr/>
        </p:nvGrpSpPr>
        <p:grpSpPr>
          <a:xfrm>
            <a:off x="5764227" y="2797223"/>
            <a:ext cx="2590800" cy="1812877"/>
            <a:chOff x="0" y="-47625"/>
            <a:chExt cx="941328" cy="575442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1EF223C-B9B8-754E-461E-0C0DE774D30D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79C3973-E107-7D7F-BCCC-ADE4371B90CB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Percorso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immagini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7CE059A-AE00-0ECC-957B-E3DD6AE372FA}"/>
              </a:ext>
            </a:extLst>
          </p:cNvPr>
          <p:cNvGrpSpPr/>
          <p:nvPr/>
        </p:nvGrpSpPr>
        <p:grpSpPr>
          <a:xfrm>
            <a:off x="4416689" y="3203054"/>
            <a:ext cx="1145911" cy="1103339"/>
            <a:chOff x="0" y="0"/>
            <a:chExt cx="696727" cy="670844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3F70D42-8C18-1419-4D25-980934B41C38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9DABAE3-7C7D-0123-EEF0-BE54BD40BF5E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1D70D0F3-9B72-21CE-5067-BC4FBFF54D03}"/>
              </a:ext>
            </a:extLst>
          </p:cNvPr>
          <p:cNvSpPr txBox="1"/>
          <p:nvPr/>
        </p:nvSpPr>
        <p:spPr>
          <a:xfrm>
            <a:off x="128117" y="3129949"/>
            <a:ext cx="4128724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reale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/</a:t>
            </a:r>
            <a:b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</a:b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generata</a:t>
            </a:r>
            <a:endParaRPr lang="en-US" sz="30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FCFD9043-E3CA-E186-0A62-FED878C46EF8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4 -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Discriminatore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37" name="Group 15">
            <a:extLst>
              <a:ext uri="{FF2B5EF4-FFF2-40B4-BE49-F238E27FC236}">
                <a16:creationId xmlns:a16="http://schemas.microsoft.com/office/drawing/2014/main" id="{267C41BF-6246-37F8-71AD-46F4969565D6}"/>
              </a:ext>
            </a:extLst>
          </p:cNvPr>
          <p:cNvGrpSpPr/>
          <p:nvPr/>
        </p:nvGrpSpPr>
        <p:grpSpPr>
          <a:xfrm>
            <a:off x="5752845" y="6580162"/>
            <a:ext cx="2583506" cy="1812877"/>
            <a:chOff x="0" y="-47625"/>
            <a:chExt cx="941328" cy="575442"/>
          </a:xfrm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923F721C-80D4-AEA3-DC1B-5947DD35A92F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86298859-610E-283B-B6CC-6E089A684DD7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Percorso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testo</a:t>
              </a:r>
            </a:p>
          </p:txBody>
        </p:sp>
      </p:grpSp>
      <p:grpSp>
        <p:nvGrpSpPr>
          <p:cNvPr id="43" name="Group 15">
            <a:extLst>
              <a:ext uri="{FF2B5EF4-FFF2-40B4-BE49-F238E27FC236}">
                <a16:creationId xmlns:a16="http://schemas.microsoft.com/office/drawing/2014/main" id="{E6EE36CA-E31B-8DE6-1020-68DCF26F5058}"/>
              </a:ext>
            </a:extLst>
          </p:cNvPr>
          <p:cNvGrpSpPr/>
          <p:nvPr/>
        </p:nvGrpSpPr>
        <p:grpSpPr>
          <a:xfrm>
            <a:off x="9707284" y="4482618"/>
            <a:ext cx="3574105" cy="2184882"/>
            <a:chOff x="0" y="-47625"/>
            <a:chExt cx="941328" cy="575442"/>
          </a:xfrm>
        </p:grpSpPr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28E131CB-AB91-191D-56EA-BFF0CF24B6D9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11FDA71A-66FF-B8F5-3C4C-2D7D5A21DB93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Classificatore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condizionato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55" name="Group 21">
            <a:extLst>
              <a:ext uri="{FF2B5EF4-FFF2-40B4-BE49-F238E27FC236}">
                <a16:creationId xmlns:a16="http://schemas.microsoft.com/office/drawing/2014/main" id="{5526DBFE-DBD6-2576-FE56-B0631F57FAF3}"/>
              </a:ext>
            </a:extLst>
          </p:cNvPr>
          <p:cNvGrpSpPr/>
          <p:nvPr/>
        </p:nvGrpSpPr>
        <p:grpSpPr>
          <a:xfrm rot="19091225">
            <a:off x="8458200" y="6160867"/>
            <a:ext cx="1145911" cy="1103339"/>
            <a:chOff x="0" y="0"/>
            <a:chExt cx="696727" cy="670844"/>
          </a:xfrm>
        </p:grpSpPr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96B4B137-4A28-5FBA-5329-656A76CD1D40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88F14F7C-A79A-7A96-8DD5-09DDCC0643BB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8" name="Group 21">
            <a:extLst>
              <a:ext uri="{FF2B5EF4-FFF2-40B4-BE49-F238E27FC236}">
                <a16:creationId xmlns:a16="http://schemas.microsoft.com/office/drawing/2014/main" id="{9539357E-2170-BAA7-BAE8-9F6AFA05F0AA}"/>
              </a:ext>
            </a:extLst>
          </p:cNvPr>
          <p:cNvGrpSpPr/>
          <p:nvPr/>
        </p:nvGrpSpPr>
        <p:grpSpPr>
          <a:xfrm rot="2417240">
            <a:off x="8458200" y="4181525"/>
            <a:ext cx="1145911" cy="1103339"/>
            <a:chOff x="0" y="0"/>
            <a:chExt cx="696727" cy="670844"/>
          </a:xfrm>
        </p:grpSpPr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0BFB32C8-7BC8-A90C-A447-548DA0F5C588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60" name="TextBox 23">
              <a:extLst>
                <a:ext uri="{FF2B5EF4-FFF2-40B4-BE49-F238E27FC236}">
                  <a16:creationId xmlns:a16="http://schemas.microsoft.com/office/drawing/2014/main" id="{F5066139-F6D7-7AD6-D905-8C2EC1BDC569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1" name="Group 21">
            <a:extLst>
              <a:ext uri="{FF2B5EF4-FFF2-40B4-BE49-F238E27FC236}">
                <a16:creationId xmlns:a16="http://schemas.microsoft.com/office/drawing/2014/main" id="{A73A1153-841E-740D-3119-31346E83EBFD}"/>
              </a:ext>
            </a:extLst>
          </p:cNvPr>
          <p:cNvGrpSpPr/>
          <p:nvPr/>
        </p:nvGrpSpPr>
        <p:grpSpPr>
          <a:xfrm>
            <a:off x="13563600" y="5106961"/>
            <a:ext cx="1145911" cy="1103339"/>
            <a:chOff x="0" y="0"/>
            <a:chExt cx="696727" cy="670844"/>
          </a:xfrm>
        </p:grpSpPr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20A51888-25B0-B840-BE18-4B2C2E3CEE8F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3" name="TextBox 23">
              <a:extLst>
                <a:ext uri="{FF2B5EF4-FFF2-40B4-BE49-F238E27FC236}">
                  <a16:creationId xmlns:a16="http://schemas.microsoft.com/office/drawing/2014/main" id="{41FB9930-A1BE-17F9-872E-7E66AC25A539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4" name="TextBox 34">
            <a:extLst>
              <a:ext uri="{FF2B5EF4-FFF2-40B4-BE49-F238E27FC236}">
                <a16:creationId xmlns:a16="http://schemas.microsoft.com/office/drawing/2014/main" id="{F30D7800-0BF5-A170-EA73-E0DB0E3A3E59}"/>
              </a:ext>
            </a:extLst>
          </p:cNvPr>
          <p:cNvSpPr txBox="1"/>
          <p:nvPr/>
        </p:nvSpPr>
        <p:spPr>
          <a:xfrm>
            <a:off x="14764284" y="5017666"/>
            <a:ext cx="3283053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reale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o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generata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?</a:t>
            </a:r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20C32256-111C-315F-8519-8E9F0920C8C2}"/>
              </a:ext>
            </a:extLst>
          </p:cNvPr>
          <p:cNvSpPr/>
          <p:nvPr/>
        </p:nvSpPr>
        <p:spPr>
          <a:xfrm>
            <a:off x="1810435" y="5753100"/>
            <a:ext cx="989180" cy="1056406"/>
          </a:xfrm>
          <a:custGeom>
            <a:avLst/>
            <a:gdLst/>
            <a:ahLst/>
            <a:cxnLst/>
            <a:rect l="l" t="t" r="r" b="b"/>
            <a:pathLst>
              <a:path w="989180" h="1056406">
                <a:moveTo>
                  <a:pt x="0" y="0"/>
                </a:moveTo>
                <a:lnTo>
                  <a:pt x="989180" y="0"/>
                </a:lnTo>
                <a:lnTo>
                  <a:pt x="989180" y="1056407"/>
                </a:lnTo>
                <a:lnTo>
                  <a:pt x="0" y="10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6" name="Group 18">
            <a:extLst>
              <a:ext uri="{FF2B5EF4-FFF2-40B4-BE49-F238E27FC236}">
                <a16:creationId xmlns:a16="http://schemas.microsoft.com/office/drawing/2014/main" id="{F519E456-B9B7-8A9D-BC37-C223D4C3CD89}"/>
              </a:ext>
            </a:extLst>
          </p:cNvPr>
          <p:cNvGrpSpPr/>
          <p:nvPr/>
        </p:nvGrpSpPr>
        <p:grpSpPr>
          <a:xfrm>
            <a:off x="4395427" y="7002900"/>
            <a:ext cx="1145911" cy="1103339"/>
            <a:chOff x="0" y="0"/>
            <a:chExt cx="696727" cy="670844"/>
          </a:xfrm>
        </p:grpSpPr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5C72FD2F-BC07-BFD1-DABC-3EBB17FF770D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8" name="TextBox 20">
              <a:extLst>
                <a:ext uri="{FF2B5EF4-FFF2-40B4-BE49-F238E27FC236}">
                  <a16:creationId xmlns:a16="http://schemas.microsoft.com/office/drawing/2014/main" id="{D6BF0B8C-C483-FA08-D087-36E94AFCE92A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9" name="TextBox 34">
            <a:extLst>
              <a:ext uri="{FF2B5EF4-FFF2-40B4-BE49-F238E27FC236}">
                <a16:creationId xmlns:a16="http://schemas.microsoft.com/office/drawing/2014/main" id="{882BC3C3-449A-49CB-B991-40ECC8704B02}"/>
              </a:ext>
            </a:extLst>
          </p:cNvPr>
          <p:cNvSpPr txBox="1"/>
          <p:nvPr/>
        </p:nvSpPr>
        <p:spPr>
          <a:xfrm>
            <a:off x="240663" y="6929795"/>
            <a:ext cx="4128724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Testo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associato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all’immagine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/testo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sbagliato</a:t>
            </a:r>
            <a:endParaRPr lang="en-US" sz="30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151794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9F025-D8ED-B3B3-1DE0-5AD4CD4CF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1B084C9-EB72-F283-9730-D5BC45C4FEC6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4 -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Architettura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69B36C79-E14D-64DB-5AF7-A17CC7D79012}"/>
              </a:ext>
            </a:extLst>
          </p:cNvPr>
          <p:cNvSpPr txBox="1"/>
          <p:nvPr/>
        </p:nvSpPr>
        <p:spPr>
          <a:xfrm>
            <a:off x="4267200" y="2171700"/>
            <a:ext cx="10325094" cy="6874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it-IT" sz="480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Inizializzazione dei pesi </a:t>
            </a:r>
            <a:r>
              <a:rPr lang="it-IT" sz="4800" dirty="0">
                <a:solidFill>
                  <a:srgbClr val="0D0F68"/>
                </a:solidFill>
                <a:effectLst/>
                <a:latin typeface="Garet" panose="020B0604020202020204" charset="0"/>
              </a:rPr>
              <a:t>secondo paper DCGAN</a:t>
            </a:r>
          </a:p>
          <a:p>
            <a:pPr>
              <a:lnSpc>
                <a:spcPts val="5400"/>
              </a:lnSpc>
              <a:buNone/>
            </a:pPr>
            <a:endParaRPr lang="it-IT" sz="4800" dirty="0">
              <a:solidFill>
                <a:srgbClr val="0D0F68"/>
              </a:solidFill>
              <a:latin typeface="Garet" panose="020B0604020202020204" charset="0"/>
            </a:endParaRPr>
          </a:p>
          <a:p>
            <a:pPr>
              <a:lnSpc>
                <a:spcPts val="5400"/>
              </a:lnSpc>
              <a:buNone/>
            </a:pPr>
            <a:r>
              <a:rPr lang="it-IT" sz="4800" dirty="0">
                <a:solidFill>
                  <a:srgbClr val="0D0F68"/>
                </a:solidFill>
                <a:effectLst/>
                <a:latin typeface="Garet" panose="020B0604020202020204" charset="0"/>
              </a:rPr>
              <a:t>Loss L1 ausiliaria con </a:t>
            </a:r>
            <a:r>
              <a:rPr lang="en-US" sz="4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λ = 1.0</a:t>
            </a:r>
          </a:p>
          <a:p>
            <a:pPr>
              <a:lnSpc>
                <a:spcPts val="5400"/>
              </a:lnSpc>
              <a:buNone/>
            </a:pPr>
            <a:endParaRPr lang="en-US" sz="4800" dirty="0">
              <a:solidFill>
                <a:srgbClr val="0D0F68"/>
              </a:solidFill>
              <a:effectLst/>
              <a:latin typeface="Garet"/>
              <a:sym typeface="Garet"/>
            </a:endParaRPr>
          </a:p>
          <a:p>
            <a:pPr>
              <a:lnSpc>
                <a:spcPts val="5400"/>
              </a:lnSpc>
              <a:buNone/>
            </a:pPr>
            <a:r>
              <a:rPr lang="en-US" sz="4800" dirty="0">
                <a:solidFill>
                  <a:srgbClr val="0D0F68"/>
                </a:solidFill>
                <a:latin typeface="Garet"/>
                <a:sym typeface="Garet"/>
              </a:rPr>
              <a:t>Batch size = 8</a:t>
            </a:r>
          </a:p>
          <a:p>
            <a:pPr>
              <a:lnSpc>
                <a:spcPts val="5400"/>
              </a:lnSpc>
              <a:buNone/>
            </a:pPr>
            <a:endParaRPr lang="en-US" dirty="0">
              <a:solidFill>
                <a:srgbClr val="0D0F68"/>
              </a:solidFill>
              <a:effectLst/>
              <a:latin typeface="Garet"/>
              <a:sym typeface="Garet"/>
            </a:endParaRPr>
          </a:p>
          <a:p>
            <a:pPr>
              <a:lnSpc>
                <a:spcPts val="5400"/>
              </a:lnSpc>
              <a:buNone/>
            </a:pPr>
            <a:r>
              <a:rPr lang="en-US" sz="3200" dirty="0" err="1">
                <a:solidFill>
                  <a:srgbClr val="0D0F68"/>
                </a:solidFill>
                <a:latin typeface="Garet"/>
                <a:sym typeface="Garet"/>
              </a:rPr>
              <a:t>Decisioni</a:t>
            </a:r>
            <a:r>
              <a:rPr lang="en-US" sz="32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sym typeface="Garet"/>
              </a:rPr>
              <a:t>effettuate</a:t>
            </a:r>
            <a:r>
              <a:rPr lang="en-US" sz="3200" dirty="0">
                <a:solidFill>
                  <a:srgbClr val="0D0F68"/>
                </a:solidFill>
                <a:latin typeface="Garet"/>
                <a:sym typeface="Garet"/>
              </a:rPr>
              <a:t> per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evitare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il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crollo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della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loss del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discriminatore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a 0</a:t>
            </a:r>
            <a:r>
              <a:rPr lang="en-US" sz="32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nelle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prime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epoche</a:t>
            </a:r>
            <a:r>
              <a:rPr lang="en-US" sz="3200" dirty="0">
                <a:solidFill>
                  <a:srgbClr val="0D0F68"/>
                </a:solidFill>
                <a:latin typeface="Garet"/>
                <a:sym typeface="Garet"/>
              </a:rPr>
              <a:t>, </a:t>
            </a:r>
            <a:r>
              <a:rPr lang="en-US" sz="3200" dirty="0" err="1">
                <a:solidFill>
                  <a:srgbClr val="0D0F68"/>
                </a:solidFill>
                <a:latin typeface="Garet"/>
                <a:sym typeface="Garet"/>
              </a:rPr>
              <a:t>problema</a:t>
            </a:r>
            <a:r>
              <a:rPr lang="en-US" sz="32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sym typeface="Garet"/>
              </a:rPr>
              <a:t>riscontrato</a:t>
            </a:r>
            <a:r>
              <a:rPr lang="en-US" sz="32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sym typeface="Garet"/>
              </a:rPr>
              <a:t>durante</a:t>
            </a:r>
            <a:r>
              <a:rPr lang="en-US" sz="32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sym typeface="Garet"/>
              </a:rPr>
              <a:t>i</a:t>
            </a:r>
            <a:r>
              <a:rPr lang="en-US" sz="3200" dirty="0">
                <a:solidFill>
                  <a:srgbClr val="0D0F68"/>
                </a:solidFill>
                <a:latin typeface="Garet"/>
                <a:sym typeface="Garet"/>
              </a:rPr>
              <a:t> test </a:t>
            </a:r>
            <a:r>
              <a:rPr lang="en-US" sz="3200" dirty="0" err="1">
                <a:solidFill>
                  <a:srgbClr val="0D0F68"/>
                </a:solidFill>
                <a:latin typeface="Garet"/>
                <a:sym typeface="Garet"/>
              </a:rPr>
              <a:t>iniziali</a:t>
            </a:r>
            <a:endParaRPr lang="it-IT" sz="3200" dirty="0">
              <a:solidFill>
                <a:srgbClr val="0D0F68"/>
              </a:solidFill>
              <a:effectLst/>
              <a:latin typeface="Gar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9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55B5B-8E35-3D1C-FF24-E9C7EA83B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A5E912B-5118-19A1-8ECC-486F6ED7C6E5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4 –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Analisi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quantitativa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7D2FE94A-0DDC-3A32-4AC6-F398DF275AD1}"/>
              </a:ext>
            </a:extLst>
          </p:cNvPr>
          <p:cNvSpPr txBox="1"/>
          <p:nvPr/>
        </p:nvSpPr>
        <p:spPr>
          <a:xfrm>
            <a:off x="9906000" y="2476500"/>
            <a:ext cx="7315200" cy="5520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en-US" sz="4000" dirty="0" err="1">
                <a:solidFill>
                  <a:srgbClr val="0D0F68"/>
                </a:solidFill>
                <a:effectLst/>
                <a:latin typeface="Garet Bold" panose="020B0604020202020204" charset="0"/>
                <a:sym typeface="Garet"/>
              </a:rPr>
              <a:t>Sb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ilanciamento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: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discriminatore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progressivamente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più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forte del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generatore</a:t>
            </a:r>
            <a:endParaRPr lang="en-US" sz="4000" dirty="0">
              <a:solidFill>
                <a:srgbClr val="0D0F68"/>
              </a:solidFill>
              <a:latin typeface="Garet"/>
              <a:sym typeface="Garet"/>
            </a:endParaRPr>
          </a:p>
          <a:p>
            <a:pPr>
              <a:lnSpc>
                <a:spcPts val="5400"/>
              </a:lnSpc>
              <a:buNone/>
            </a:pPr>
            <a:endParaRPr lang="en-US" sz="4000" dirty="0">
              <a:solidFill>
                <a:srgbClr val="0D0F68"/>
              </a:solidFill>
              <a:effectLst/>
              <a:latin typeface="Garet"/>
              <a:sym typeface="Garet"/>
            </a:endParaRPr>
          </a:p>
          <a:p>
            <a:pPr>
              <a:lnSpc>
                <a:spcPts val="5400"/>
              </a:lnSpc>
              <a:buNone/>
            </a:pP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Generatore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non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riesce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ad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imparare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e la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sua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loss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aumenta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progressivamente</a:t>
            </a:r>
            <a:endParaRPr lang="it-IT" sz="4000" dirty="0">
              <a:solidFill>
                <a:srgbClr val="0D0F68"/>
              </a:solidFill>
              <a:effectLst/>
              <a:latin typeface="Garet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F2B397-5567-7305-AFAD-1414FFAC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81300"/>
            <a:ext cx="8672512" cy="48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4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FA4A2-9122-1126-928F-9FE5560E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F1C6841-7563-746C-5FFC-847F7ABF9FD0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4 –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Analisi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quantitativa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52AB7DA8-79AC-A8B9-3641-993722A08D58}"/>
              </a:ext>
            </a:extLst>
          </p:cNvPr>
          <p:cNvSpPr txBox="1"/>
          <p:nvPr/>
        </p:nvSpPr>
        <p:spPr>
          <a:xfrm>
            <a:off x="1828800" y="2781300"/>
            <a:ext cx="7315200" cy="4828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en-US" sz="4000" dirty="0">
                <a:solidFill>
                  <a:srgbClr val="0D0F68"/>
                </a:solidFill>
                <a:effectLst/>
                <a:latin typeface="Garet Bold" panose="020B0604020202020204" charset="0"/>
                <a:sym typeface="Garet"/>
              </a:rPr>
              <a:t>Valore 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di loss L1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più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alta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rispetto ai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primi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due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esperimenti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.</a:t>
            </a:r>
          </a:p>
          <a:p>
            <a:pPr>
              <a:lnSpc>
                <a:spcPts val="5400"/>
              </a:lnSpc>
              <a:buNone/>
            </a:pPr>
            <a:endParaRPr lang="en-US" sz="4000" dirty="0">
              <a:solidFill>
                <a:srgbClr val="0D0F68"/>
              </a:solidFill>
              <a:effectLst/>
              <a:latin typeface="Garet"/>
              <a:sym typeface="Garet"/>
            </a:endParaRPr>
          </a:p>
          <a:p>
            <a:pPr>
              <a:lnSpc>
                <a:spcPts val="5400"/>
              </a:lnSpc>
              <a:buNone/>
            </a:pPr>
            <a:r>
              <a:rPr lang="it-IT" sz="4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Qui l’obiettivo del modello </a:t>
            </a:r>
            <a:r>
              <a:rPr lang="it-IT" sz="400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non è più solo creare </a:t>
            </a:r>
            <a:r>
              <a:rPr lang="it-IT" sz="4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una riproduzione pixel-per-pixel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F53A66C-0FE8-41FA-EAF2-3A713ABC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173" y="2476500"/>
            <a:ext cx="7392202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54FD8-3352-41AB-29CE-8BE8558A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8610882-298B-F2A6-8D41-EB266B9F6A92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4 –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Analisi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qualitativa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28B9F784-2D8A-4535-B04B-E93D5B9AA960}"/>
              </a:ext>
            </a:extLst>
          </p:cNvPr>
          <p:cNvSpPr txBox="1"/>
          <p:nvPr/>
        </p:nvSpPr>
        <p:spPr>
          <a:xfrm>
            <a:off x="3067049" y="6896100"/>
            <a:ext cx="12153901" cy="2750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en-US" sz="4000" dirty="0">
                <a:solidFill>
                  <a:srgbClr val="0D0F68"/>
                </a:solidFill>
                <a:effectLst/>
                <a:latin typeface="Garet"/>
                <a:sym typeface="Garet"/>
              </a:rPr>
              <a:t>Colori e silhouette </a:t>
            </a:r>
            <a:r>
              <a:rPr lang="en-US" sz="4000" dirty="0" err="1">
                <a:solidFill>
                  <a:srgbClr val="0D0F68"/>
                </a:solidFill>
                <a:effectLst/>
                <a:latin typeface="Garet Bold" panose="020B0604020202020204" charset="0"/>
                <a:sym typeface="Garet"/>
              </a:rPr>
              <a:t>più</a:t>
            </a:r>
            <a:r>
              <a:rPr lang="en-US" sz="4000" dirty="0">
                <a:solidFill>
                  <a:srgbClr val="0D0F68"/>
                </a:solidFill>
                <a:effectLst/>
                <a:latin typeface="Garet Bold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effectLst/>
                <a:latin typeface="Garet Bold" panose="020B0604020202020204" charset="0"/>
                <a:sym typeface="Garet"/>
              </a:rPr>
              <a:t>definiti</a:t>
            </a:r>
            <a:endParaRPr lang="en-US" sz="4000" dirty="0">
              <a:solidFill>
                <a:srgbClr val="0D0F68"/>
              </a:solidFill>
              <a:latin typeface="Garet Bold" panose="020B0604020202020204" charset="0"/>
              <a:sym typeface="Garet"/>
            </a:endParaRPr>
          </a:p>
          <a:p>
            <a:pPr>
              <a:lnSpc>
                <a:spcPts val="5400"/>
              </a:lnSpc>
              <a:buNone/>
            </a:pPr>
            <a:endParaRPr lang="en-US" sz="4000" dirty="0">
              <a:solidFill>
                <a:srgbClr val="0D0F68"/>
              </a:solidFill>
              <a:effectLst/>
              <a:latin typeface="Garet"/>
              <a:sym typeface="Garet"/>
            </a:endParaRPr>
          </a:p>
          <a:p>
            <a:pPr>
              <a:lnSpc>
                <a:spcPts val="5400"/>
              </a:lnSpc>
              <a:buNone/>
            </a:pP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D’altra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parte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, o</a:t>
            </a:r>
            <a:r>
              <a:rPr lang="en-US" sz="4000" dirty="0">
                <a:solidFill>
                  <a:srgbClr val="0D0F68"/>
                </a:solidFill>
                <a:effectLst/>
                <a:latin typeface="Garet"/>
                <a:sym typeface="Garet"/>
              </a:rPr>
              <a:t>utput con </a:t>
            </a:r>
            <a:r>
              <a:rPr lang="en-US" sz="4000" dirty="0" err="1">
                <a:solidFill>
                  <a:srgbClr val="0D0F68"/>
                </a:solidFill>
                <a:effectLst/>
                <a:latin typeface="Garet"/>
                <a:sym typeface="Garet"/>
              </a:rPr>
              <a:t>struttur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a volte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simili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endParaRPr lang="en-US" sz="4000" dirty="0">
              <a:solidFill>
                <a:srgbClr val="0D0F68"/>
              </a:solidFill>
              <a:effectLst/>
              <a:latin typeface="Garet Bold" panose="020B0604020202020204" charset="0"/>
              <a:sym typeface="Gare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4D31E83-3886-5FC4-6820-AC82AB8F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681" y="2781300"/>
            <a:ext cx="13770448" cy="33661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F409CBA-566E-C7CB-E947-C6D7FE8E6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1" y="2691790"/>
            <a:ext cx="6527965" cy="33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3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F360-426B-99FA-70B6-2414ABBE4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53C462F6-EFC4-A36C-1870-FD8AD27E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28" y="1638300"/>
            <a:ext cx="12996743" cy="3892425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94D4EEF-F59B-F118-98C6-DBF4EAD824AB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4 –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Analisi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qualitativa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22F3A72-3311-C814-B1FA-ADE001FBC47C}"/>
              </a:ext>
            </a:extLst>
          </p:cNvPr>
          <p:cNvSpPr txBox="1"/>
          <p:nvPr/>
        </p:nvSpPr>
        <p:spPr>
          <a:xfrm>
            <a:off x="2819400" y="5765255"/>
            <a:ext cx="12996743" cy="4135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Pesi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per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vettore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di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contesto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iniziale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quasi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uguali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.</a:t>
            </a:r>
          </a:p>
          <a:p>
            <a:pPr>
              <a:lnSpc>
                <a:spcPts val="5400"/>
              </a:lnSpc>
              <a:buNone/>
            </a:pPr>
            <a:endParaRPr lang="en-US" sz="4000" dirty="0">
              <a:solidFill>
                <a:srgbClr val="0D0F68"/>
              </a:solidFill>
              <a:latin typeface="Garet"/>
              <a:sym typeface="Garet"/>
            </a:endParaRPr>
          </a:p>
          <a:p>
            <a:pPr>
              <a:lnSpc>
                <a:spcPts val="5400"/>
              </a:lnSpc>
              <a:buNone/>
            </a:pP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Due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ipotesi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:</a:t>
            </a:r>
          </a:p>
          <a:p>
            <a:pPr marL="571500" indent="-5715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Questa è la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strategia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ottimale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.</a:t>
            </a:r>
          </a:p>
          <a:p>
            <a:pPr marL="571500" indent="-5715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Oppure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,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più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probabilmente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, è un </a:t>
            </a:r>
            <a:r>
              <a:rPr lang="en-US" sz="4000" dirty="0" err="1">
                <a:solidFill>
                  <a:srgbClr val="0D0F68"/>
                </a:solidFill>
                <a:latin typeface="Garet"/>
                <a:sym typeface="Garet"/>
              </a:rPr>
              <a:t>sintomo</a:t>
            </a:r>
            <a:r>
              <a:rPr lang="en-US" sz="4000" dirty="0">
                <a:solidFill>
                  <a:srgbClr val="0D0F68"/>
                </a:solidFill>
                <a:latin typeface="Garet"/>
                <a:sym typeface="Garet"/>
              </a:rPr>
              <a:t> di 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v</a:t>
            </a:r>
            <a:r>
              <a:rPr lang="en-US" sz="4000" dirty="0">
                <a:solidFill>
                  <a:srgbClr val="0D0F68"/>
                </a:solidFill>
                <a:effectLst/>
                <a:latin typeface="Garet Bold" panose="020B0604020202020204" charset="0"/>
                <a:sym typeface="Garet"/>
              </a:rPr>
              <a:t>anis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hing gradient.</a:t>
            </a:r>
            <a:endParaRPr lang="en-US" sz="4000" dirty="0">
              <a:solidFill>
                <a:srgbClr val="0D0F68"/>
              </a:solidFill>
              <a:effectLst/>
              <a:latin typeface="Garet Bold" panose="020B0604020202020204" charset="0"/>
              <a:sym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405513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234975">
            <a:off x="2635450" y="3814913"/>
            <a:ext cx="1472182" cy="1103339"/>
            <a:chOff x="0" y="0"/>
            <a:chExt cx="895104" cy="670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5104" cy="670844"/>
            </a:xfrm>
            <a:custGeom>
              <a:avLst/>
              <a:gdLst/>
              <a:ahLst/>
              <a:cxnLst/>
              <a:rect l="l" t="t" r="r" b="b"/>
              <a:pathLst>
                <a:path w="895104" h="670844">
                  <a:moveTo>
                    <a:pt x="895104" y="335422"/>
                  </a:moveTo>
                  <a:lnTo>
                    <a:pt x="488704" y="0"/>
                  </a:lnTo>
                  <a:lnTo>
                    <a:pt x="488704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488704" y="467644"/>
                  </a:lnTo>
                  <a:lnTo>
                    <a:pt x="488704" y="670844"/>
                  </a:lnTo>
                  <a:lnTo>
                    <a:pt x="895104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4625"/>
              <a:ext cx="793504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37939" y="1505896"/>
            <a:ext cx="989180" cy="1056406"/>
          </a:xfrm>
          <a:custGeom>
            <a:avLst/>
            <a:gdLst/>
            <a:ahLst/>
            <a:cxnLst/>
            <a:rect l="l" t="t" r="r" b="b"/>
            <a:pathLst>
              <a:path w="989180" h="1056406">
                <a:moveTo>
                  <a:pt x="0" y="0"/>
                </a:moveTo>
                <a:lnTo>
                  <a:pt x="989180" y="0"/>
                </a:lnTo>
                <a:lnTo>
                  <a:pt x="989180" y="1056407"/>
                </a:lnTo>
                <a:lnTo>
                  <a:pt x="0" y="10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32529" y="5335333"/>
            <a:ext cx="3236762" cy="1681723"/>
            <a:chOff x="0" y="0"/>
            <a:chExt cx="852480" cy="4429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2481" cy="442923"/>
            </a:xfrm>
            <a:custGeom>
              <a:avLst/>
              <a:gdLst/>
              <a:ahLst/>
              <a:cxnLst/>
              <a:rect l="l" t="t" r="r" b="b"/>
              <a:pathLst>
                <a:path w="852481" h="442923">
                  <a:moveTo>
                    <a:pt x="121985" y="0"/>
                  </a:moveTo>
                  <a:lnTo>
                    <a:pt x="730495" y="0"/>
                  </a:lnTo>
                  <a:cubicBezTo>
                    <a:pt x="797866" y="0"/>
                    <a:pt x="852481" y="54615"/>
                    <a:pt x="852481" y="121985"/>
                  </a:cubicBezTo>
                  <a:lnTo>
                    <a:pt x="852481" y="320937"/>
                  </a:lnTo>
                  <a:cubicBezTo>
                    <a:pt x="852481" y="388308"/>
                    <a:pt x="797866" y="442923"/>
                    <a:pt x="730495" y="442923"/>
                  </a:cubicBezTo>
                  <a:lnTo>
                    <a:pt x="121985" y="442923"/>
                  </a:lnTo>
                  <a:cubicBezTo>
                    <a:pt x="54615" y="442923"/>
                    <a:pt x="0" y="388308"/>
                    <a:pt x="0" y="320937"/>
                  </a:cubicBezTo>
                  <a:lnTo>
                    <a:pt x="0" y="121985"/>
                  </a:lnTo>
                  <a:cubicBezTo>
                    <a:pt x="0" y="54615"/>
                    <a:pt x="54615" y="0"/>
                    <a:pt x="121985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52480" cy="49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Text Encoder (Transformer)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9541" y="5335333"/>
            <a:ext cx="3214124" cy="1681723"/>
            <a:chOff x="0" y="0"/>
            <a:chExt cx="846518" cy="4429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6518" cy="442923"/>
            </a:xfrm>
            <a:custGeom>
              <a:avLst/>
              <a:gdLst/>
              <a:ahLst/>
              <a:cxnLst/>
              <a:rect l="l" t="t" r="r" b="b"/>
              <a:pathLst>
                <a:path w="846518" h="442923">
                  <a:moveTo>
                    <a:pt x="122845" y="0"/>
                  </a:moveTo>
                  <a:lnTo>
                    <a:pt x="723674" y="0"/>
                  </a:lnTo>
                  <a:cubicBezTo>
                    <a:pt x="756254" y="0"/>
                    <a:pt x="787500" y="12943"/>
                    <a:pt x="810538" y="35980"/>
                  </a:cubicBezTo>
                  <a:cubicBezTo>
                    <a:pt x="833576" y="59018"/>
                    <a:pt x="846518" y="90264"/>
                    <a:pt x="846518" y="122845"/>
                  </a:cubicBezTo>
                  <a:lnTo>
                    <a:pt x="846518" y="320078"/>
                  </a:lnTo>
                  <a:cubicBezTo>
                    <a:pt x="846518" y="352659"/>
                    <a:pt x="833576" y="383905"/>
                    <a:pt x="810538" y="406943"/>
                  </a:cubicBezTo>
                  <a:cubicBezTo>
                    <a:pt x="787500" y="429980"/>
                    <a:pt x="756254" y="442923"/>
                    <a:pt x="723674" y="442923"/>
                  </a:cubicBezTo>
                  <a:lnTo>
                    <a:pt x="122845" y="442923"/>
                  </a:lnTo>
                  <a:cubicBezTo>
                    <a:pt x="90264" y="442923"/>
                    <a:pt x="59018" y="429980"/>
                    <a:pt x="35980" y="406943"/>
                  </a:cubicBezTo>
                  <a:cubicBezTo>
                    <a:pt x="12943" y="383905"/>
                    <a:pt x="0" y="352659"/>
                    <a:pt x="0" y="320078"/>
                  </a:cubicBezTo>
                  <a:lnTo>
                    <a:pt x="0" y="122845"/>
                  </a:lnTo>
                  <a:cubicBezTo>
                    <a:pt x="0" y="90264"/>
                    <a:pt x="12943" y="59018"/>
                    <a:pt x="35980" y="35980"/>
                  </a:cubicBezTo>
                  <a:cubicBezTo>
                    <a:pt x="59018" y="12943"/>
                    <a:pt x="90264" y="0"/>
                    <a:pt x="122845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46518" cy="49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Image Decoder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050232" y="5624525"/>
            <a:ext cx="1389664" cy="1103339"/>
            <a:chOff x="0" y="0"/>
            <a:chExt cx="844932" cy="6708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4932" cy="670844"/>
            </a:xfrm>
            <a:custGeom>
              <a:avLst/>
              <a:gdLst/>
              <a:ahLst/>
              <a:cxnLst/>
              <a:rect l="l" t="t" r="r" b="b"/>
              <a:pathLst>
                <a:path w="844932" h="670844">
                  <a:moveTo>
                    <a:pt x="844932" y="335422"/>
                  </a:moveTo>
                  <a:lnTo>
                    <a:pt x="438532" y="0"/>
                  </a:lnTo>
                  <a:lnTo>
                    <a:pt x="438532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438532" y="467644"/>
                  </a:lnTo>
                  <a:lnTo>
                    <a:pt x="438532" y="670844"/>
                  </a:lnTo>
                  <a:lnTo>
                    <a:pt x="844932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4625"/>
              <a:ext cx="743332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68902" y="5624525"/>
            <a:ext cx="1389664" cy="1103339"/>
            <a:chOff x="0" y="0"/>
            <a:chExt cx="844932" cy="670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4932" cy="670844"/>
            </a:xfrm>
            <a:custGeom>
              <a:avLst/>
              <a:gdLst/>
              <a:ahLst/>
              <a:cxnLst/>
              <a:rect l="l" t="t" r="r" b="b"/>
              <a:pathLst>
                <a:path w="844932" h="670844">
                  <a:moveTo>
                    <a:pt x="844932" y="335422"/>
                  </a:moveTo>
                  <a:lnTo>
                    <a:pt x="438532" y="0"/>
                  </a:lnTo>
                  <a:lnTo>
                    <a:pt x="438532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438532" y="467644"/>
                  </a:lnTo>
                  <a:lnTo>
                    <a:pt x="438532" y="670844"/>
                  </a:lnTo>
                  <a:lnTo>
                    <a:pt x="844932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4625"/>
              <a:ext cx="743332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20837" y="5335333"/>
            <a:ext cx="2967090" cy="1681723"/>
            <a:chOff x="0" y="0"/>
            <a:chExt cx="781456" cy="4429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81456" cy="442923"/>
            </a:xfrm>
            <a:custGeom>
              <a:avLst/>
              <a:gdLst/>
              <a:ahLst/>
              <a:cxnLst/>
              <a:rect l="l" t="t" r="r" b="b"/>
              <a:pathLst>
                <a:path w="781456" h="442923">
                  <a:moveTo>
                    <a:pt x="133072" y="0"/>
                  </a:moveTo>
                  <a:lnTo>
                    <a:pt x="648383" y="0"/>
                  </a:lnTo>
                  <a:cubicBezTo>
                    <a:pt x="721877" y="0"/>
                    <a:pt x="781456" y="59579"/>
                    <a:pt x="781456" y="133072"/>
                  </a:cubicBezTo>
                  <a:lnTo>
                    <a:pt x="781456" y="309850"/>
                  </a:lnTo>
                  <a:cubicBezTo>
                    <a:pt x="781456" y="345143"/>
                    <a:pt x="767436" y="378991"/>
                    <a:pt x="742480" y="403947"/>
                  </a:cubicBezTo>
                  <a:cubicBezTo>
                    <a:pt x="717524" y="428903"/>
                    <a:pt x="683676" y="442923"/>
                    <a:pt x="648383" y="442923"/>
                  </a:cubicBezTo>
                  <a:lnTo>
                    <a:pt x="133072" y="442923"/>
                  </a:lnTo>
                  <a:cubicBezTo>
                    <a:pt x="97779" y="442923"/>
                    <a:pt x="63932" y="428903"/>
                    <a:pt x="38976" y="403947"/>
                  </a:cubicBezTo>
                  <a:cubicBezTo>
                    <a:pt x="14020" y="378991"/>
                    <a:pt x="0" y="345143"/>
                    <a:pt x="0" y="309850"/>
                  </a:cubicBezTo>
                  <a:lnTo>
                    <a:pt x="0" y="133072"/>
                  </a:lnTo>
                  <a:cubicBezTo>
                    <a:pt x="0" y="97779"/>
                    <a:pt x="14020" y="63932"/>
                    <a:pt x="38976" y="38976"/>
                  </a:cubicBezTo>
                  <a:cubicBezTo>
                    <a:pt x="63932" y="14020"/>
                    <a:pt x="97779" y="0"/>
                    <a:pt x="1330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781456" cy="50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Attention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3633344">
            <a:off x="14149854" y="3888475"/>
            <a:ext cx="1433109" cy="1103339"/>
            <a:chOff x="0" y="0"/>
            <a:chExt cx="871347" cy="6708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1347" cy="670844"/>
            </a:xfrm>
            <a:custGeom>
              <a:avLst/>
              <a:gdLst/>
              <a:ahLst/>
              <a:cxnLst/>
              <a:rect l="l" t="t" r="r" b="b"/>
              <a:pathLst>
                <a:path w="871347" h="670844">
                  <a:moveTo>
                    <a:pt x="871347" y="335422"/>
                  </a:moveTo>
                  <a:lnTo>
                    <a:pt x="464947" y="0"/>
                  </a:lnTo>
                  <a:lnTo>
                    <a:pt x="46494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464947" y="467644"/>
                  </a:lnTo>
                  <a:lnTo>
                    <a:pt x="464947" y="670844"/>
                  </a:lnTo>
                  <a:lnTo>
                    <a:pt x="87134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4625"/>
              <a:ext cx="76974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107555" y="2751403"/>
            <a:ext cx="1551907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Testo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09398" y="418154"/>
            <a:ext cx="4692002" cy="1087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Generatore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267130" y="2866400"/>
            <a:ext cx="25730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Immagini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03AA22E5-3C0F-887F-57A2-48BF6106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834" y="1476881"/>
            <a:ext cx="1425997" cy="12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87F81-C75E-A0E1-7D73-C77FA34F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C472A70-E377-929A-65FC-6DA2283BB7B8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5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2A6BD64-623F-9C87-9538-9B307F8175C8}"/>
              </a:ext>
            </a:extLst>
          </p:cNvPr>
          <p:cNvSpPr txBox="1"/>
          <p:nvPr/>
        </p:nvSpPr>
        <p:spPr>
          <a:xfrm>
            <a:off x="2133600" y="2705100"/>
            <a:ext cx="140208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it-IT" sz="6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Modifiche architetturali, ispirate in parte ad </a:t>
            </a:r>
            <a:r>
              <a:rPr lang="it-IT" sz="6000" dirty="0" err="1">
                <a:solidFill>
                  <a:srgbClr val="0D0F68"/>
                </a:solidFill>
                <a:effectLst/>
                <a:latin typeface="Garet Bold" panose="020B0604020202020204" charset="0"/>
              </a:rPr>
              <a:t>AttnGAN</a:t>
            </a:r>
            <a:r>
              <a:rPr lang="it-IT" sz="6000" dirty="0">
                <a:solidFill>
                  <a:srgbClr val="0D0F68"/>
                </a:solidFill>
                <a:latin typeface="Garet Bold" panose="020B0604020202020204" charset="0"/>
              </a:rPr>
              <a:t>, </a:t>
            </a:r>
            <a:r>
              <a:rPr lang="it-IT" sz="6000" dirty="0">
                <a:solidFill>
                  <a:srgbClr val="0D0F68"/>
                </a:solidFill>
                <a:latin typeface="Garet" panose="020B0604020202020204" charset="0"/>
              </a:rPr>
              <a:t>p</a:t>
            </a:r>
            <a:r>
              <a:rPr lang="it-IT" sz="6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000" dirty="0">
                <a:solidFill>
                  <a:srgbClr val="0D0F68"/>
                </a:solidFill>
                <a:latin typeface="Garet" panose="020B0604020202020204" charset="0"/>
              </a:rPr>
              <a:t>A</a:t>
            </a:r>
            <a:r>
              <a:rPr lang="it-IT" sz="6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umentare </a:t>
            </a:r>
            <a:r>
              <a:rPr lang="it-IT" sz="600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coerenza con il testo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000" dirty="0">
                <a:solidFill>
                  <a:srgbClr val="0D0F68"/>
                </a:solidFill>
                <a:latin typeface="Garet" panose="020B0604020202020204" charset="0"/>
              </a:rPr>
              <a:t>Aumentare </a:t>
            </a:r>
            <a:r>
              <a:rPr lang="it-IT" sz="600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varietà degli output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000" dirty="0">
                <a:solidFill>
                  <a:srgbClr val="0D0F68"/>
                </a:solidFill>
                <a:latin typeface="Garet" panose="020B0604020202020204" charset="0"/>
              </a:rPr>
              <a:t>Te</a:t>
            </a:r>
            <a:r>
              <a:rPr lang="it-IT" sz="6000" dirty="0">
                <a:solidFill>
                  <a:srgbClr val="0D0F68"/>
                </a:solidFill>
                <a:effectLst/>
                <a:latin typeface="Garet" panose="020B0604020202020204" charset="0"/>
              </a:rPr>
              <a:t>ntare di risolvere il possibile problema di </a:t>
            </a:r>
            <a:r>
              <a:rPr lang="it-IT" sz="6000" dirty="0" err="1">
                <a:solidFill>
                  <a:srgbClr val="0D0F68"/>
                </a:solidFill>
                <a:effectLst/>
                <a:latin typeface="Garet Bold" panose="020B0604020202020204" charset="0"/>
              </a:rPr>
              <a:t>vanishing</a:t>
            </a:r>
            <a:r>
              <a:rPr lang="it-IT" sz="6000" dirty="0">
                <a:solidFill>
                  <a:srgbClr val="0D0F68"/>
                </a:solidFill>
                <a:effectLst/>
                <a:latin typeface="Garet Bold" panose="020B0604020202020204" charset="0"/>
              </a:rPr>
              <a:t> </a:t>
            </a:r>
            <a:r>
              <a:rPr lang="it-IT" sz="6000" dirty="0" err="1">
                <a:solidFill>
                  <a:srgbClr val="0D0F68"/>
                </a:solidFill>
                <a:effectLst/>
                <a:latin typeface="Garet Bold" panose="020B0604020202020204" charset="0"/>
              </a:rPr>
              <a:t>gradient</a:t>
            </a:r>
            <a:endParaRPr lang="it-IT" sz="6000" dirty="0">
              <a:solidFill>
                <a:srgbClr val="0D0F68"/>
              </a:solidFill>
              <a:effectLst/>
              <a:latin typeface="Gare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55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6EABA-80EE-9CCD-911F-23EE49AF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74AAD3A2-EA27-14DE-A7C5-D153B712577A}"/>
              </a:ext>
            </a:extLst>
          </p:cNvPr>
          <p:cNvGrpSpPr/>
          <p:nvPr/>
        </p:nvGrpSpPr>
        <p:grpSpPr>
          <a:xfrm>
            <a:off x="5257800" y="2846478"/>
            <a:ext cx="2590800" cy="1812877"/>
            <a:chOff x="0" y="-47625"/>
            <a:chExt cx="941328" cy="575442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8C48B6F-EC70-3D2F-610B-567B5565C373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A2402FF-86D7-1425-B396-BED38DEED27A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Generatore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Stadio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1 (64x64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px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)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334828C-B966-F1C1-88CB-051080083963}"/>
              </a:ext>
            </a:extLst>
          </p:cNvPr>
          <p:cNvGrpSpPr/>
          <p:nvPr/>
        </p:nvGrpSpPr>
        <p:grpSpPr>
          <a:xfrm>
            <a:off x="3847476" y="3201248"/>
            <a:ext cx="1145911" cy="1103339"/>
            <a:chOff x="0" y="0"/>
            <a:chExt cx="696727" cy="670844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DD81D0D-037B-CEA7-F499-0D14A904C093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ED1D4F37-CC70-CAFB-E524-4981A3CD721F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E4FE4134-8922-D6A0-FB7D-EC2ADA10C35B}"/>
              </a:ext>
            </a:extLst>
          </p:cNvPr>
          <p:cNvSpPr txBox="1"/>
          <p:nvPr/>
        </p:nvSpPr>
        <p:spPr>
          <a:xfrm>
            <a:off x="93824" y="3158406"/>
            <a:ext cx="4128724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Descrizione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Pokemon</a:t>
            </a:r>
            <a:endParaRPr lang="en-US" sz="30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3DDC47B1-F04A-30E3-6C1F-1A34CD8FFB44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5 -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Generatore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58" name="Group 21">
            <a:extLst>
              <a:ext uri="{FF2B5EF4-FFF2-40B4-BE49-F238E27FC236}">
                <a16:creationId xmlns:a16="http://schemas.microsoft.com/office/drawing/2014/main" id="{BB541655-E075-F0E6-7B5E-84732C245B86}"/>
              </a:ext>
            </a:extLst>
          </p:cNvPr>
          <p:cNvGrpSpPr/>
          <p:nvPr/>
        </p:nvGrpSpPr>
        <p:grpSpPr>
          <a:xfrm rot="5400000">
            <a:off x="5980244" y="4935543"/>
            <a:ext cx="1145911" cy="1103339"/>
            <a:chOff x="0" y="0"/>
            <a:chExt cx="696727" cy="670844"/>
          </a:xfrm>
        </p:grpSpPr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5A5934E4-F346-7B3A-87D4-AD26F1060FA6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60" name="TextBox 23">
              <a:extLst>
                <a:ext uri="{FF2B5EF4-FFF2-40B4-BE49-F238E27FC236}">
                  <a16:creationId xmlns:a16="http://schemas.microsoft.com/office/drawing/2014/main" id="{E52A9CB0-493C-58CD-97AB-F404F2BD9A27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15">
            <a:extLst>
              <a:ext uri="{FF2B5EF4-FFF2-40B4-BE49-F238E27FC236}">
                <a16:creationId xmlns:a16="http://schemas.microsoft.com/office/drawing/2014/main" id="{3732A024-6ED8-BB21-AF21-CDE661E20869}"/>
              </a:ext>
            </a:extLst>
          </p:cNvPr>
          <p:cNvGrpSpPr/>
          <p:nvPr/>
        </p:nvGrpSpPr>
        <p:grpSpPr>
          <a:xfrm>
            <a:off x="9437009" y="2857500"/>
            <a:ext cx="2590800" cy="1812877"/>
            <a:chOff x="0" y="-47625"/>
            <a:chExt cx="941328" cy="575442"/>
          </a:xfrm>
        </p:grpSpPr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DF2890D2-1091-17CC-A83F-53386F4E3BE7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34399122-7A2A-3562-37BC-7FEC55A324C7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Generatore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Stadio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2 (256x256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px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)</a:t>
              </a:r>
            </a:p>
          </p:txBody>
        </p:sp>
      </p:grpSp>
      <p:grpSp>
        <p:nvGrpSpPr>
          <p:cNvPr id="8" name="Group 18">
            <a:extLst>
              <a:ext uri="{FF2B5EF4-FFF2-40B4-BE49-F238E27FC236}">
                <a16:creationId xmlns:a16="http://schemas.microsoft.com/office/drawing/2014/main" id="{CD054836-364C-6CCD-9805-991C34D54CF1}"/>
              </a:ext>
            </a:extLst>
          </p:cNvPr>
          <p:cNvGrpSpPr/>
          <p:nvPr/>
        </p:nvGrpSpPr>
        <p:grpSpPr>
          <a:xfrm>
            <a:off x="8077200" y="3278161"/>
            <a:ext cx="1145911" cy="1103339"/>
            <a:chOff x="0" y="0"/>
            <a:chExt cx="696727" cy="670844"/>
          </a:xfrm>
        </p:grpSpPr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32AC56D0-D8F6-6800-E6D3-02795E8D4322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440AB9FF-5DEE-86C3-283C-F236325094C2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1">
            <a:extLst>
              <a:ext uri="{FF2B5EF4-FFF2-40B4-BE49-F238E27FC236}">
                <a16:creationId xmlns:a16="http://schemas.microsoft.com/office/drawing/2014/main" id="{59C78CA3-393E-EBC9-AB65-141AC7761D74}"/>
              </a:ext>
            </a:extLst>
          </p:cNvPr>
          <p:cNvGrpSpPr/>
          <p:nvPr/>
        </p:nvGrpSpPr>
        <p:grpSpPr>
          <a:xfrm rot="5400000">
            <a:off x="10159453" y="4851991"/>
            <a:ext cx="1145911" cy="1103339"/>
            <a:chOff x="0" y="0"/>
            <a:chExt cx="696727" cy="670844"/>
          </a:xfrm>
        </p:grpSpPr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63E08BC7-C017-8FD0-0D68-BC21EE9B54AF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85F0BB0-5E62-EF4B-F233-4679EED50F30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5">
            <a:extLst>
              <a:ext uri="{FF2B5EF4-FFF2-40B4-BE49-F238E27FC236}">
                <a16:creationId xmlns:a16="http://schemas.microsoft.com/office/drawing/2014/main" id="{3DE5F843-475D-B5EC-15D2-E41B75DA6268}"/>
              </a:ext>
            </a:extLst>
          </p:cNvPr>
          <p:cNvGrpSpPr/>
          <p:nvPr/>
        </p:nvGrpSpPr>
        <p:grpSpPr>
          <a:xfrm>
            <a:off x="5035337" y="6060009"/>
            <a:ext cx="3035724" cy="1812877"/>
            <a:chOff x="0" y="-47625"/>
            <a:chExt cx="941328" cy="575442"/>
          </a:xfrm>
        </p:grpSpPr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7743D9A3-BFB1-6E9C-C6DD-6271E221F92E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FC264955-EFF5-9600-387A-7C7092D9CD0A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Discriminatore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1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(64x64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px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)</a:t>
              </a:r>
            </a:p>
          </p:txBody>
        </p:sp>
      </p:grpSp>
      <p:grpSp>
        <p:nvGrpSpPr>
          <p:cNvPr id="26" name="Group 15">
            <a:extLst>
              <a:ext uri="{FF2B5EF4-FFF2-40B4-BE49-F238E27FC236}">
                <a16:creationId xmlns:a16="http://schemas.microsoft.com/office/drawing/2014/main" id="{F9CD88F8-9EB2-8A81-6491-09B230766975}"/>
              </a:ext>
            </a:extLst>
          </p:cNvPr>
          <p:cNvGrpSpPr/>
          <p:nvPr/>
        </p:nvGrpSpPr>
        <p:grpSpPr>
          <a:xfrm>
            <a:off x="9214546" y="6060009"/>
            <a:ext cx="3035724" cy="1812877"/>
            <a:chOff x="0" y="-47625"/>
            <a:chExt cx="941328" cy="575442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26FC821-C324-7748-52AE-1445316AF459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650AB823-7D2D-0844-A1AF-F1C8DB362CD7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Discriminatore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2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(256x256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px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)</a:t>
              </a:r>
            </a:p>
          </p:txBody>
        </p:sp>
      </p:grpSp>
      <p:sp>
        <p:nvSpPr>
          <p:cNvPr id="29" name="TextBox 34">
            <a:extLst>
              <a:ext uri="{FF2B5EF4-FFF2-40B4-BE49-F238E27FC236}">
                <a16:creationId xmlns:a16="http://schemas.microsoft.com/office/drawing/2014/main" id="{77B58FDD-6396-82A9-B9A5-1025169F70DF}"/>
              </a:ext>
            </a:extLst>
          </p:cNvPr>
          <p:cNvSpPr txBox="1"/>
          <p:nvPr/>
        </p:nvSpPr>
        <p:spPr>
          <a:xfrm>
            <a:off x="2039908" y="5046113"/>
            <a:ext cx="412872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2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64x64px</a:t>
            </a:r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EEA65F7E-0318-E4DB-20B6-31B3279FA78E}"/>
              </a:ext>
            </a:extLst>
          </p:cNvPr>
          <p:cNvSpPr txBox="1"/>
          <p:nvPr/>
        </p:nvSpPr>
        <p:spPr>
          <a:xfrm>
            <a:off x="11358115" y="5031568"/>
            <a:ext cx="412872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2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256x256px</a:t>
            </a:r>
          </a:p>
        </p:txBody>
      </p:sp>
    </p:spTree>
    <p:extLst>
      <p:ext uri="{BB962C8B-B14F-4D97-AF65-F5344CB8AC3E}">
        <p14:creationId xmlns:p14="http://schemas.microsoft.com/office/powerpoint/2010/main" val="2830871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46CB3-93E6-23B4-2969-615C5BBB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E05B2BF2-A1A4-C565-8AA2-ACAB59380C97}"/>
              </a:ext>
            </a:extLst>
          </p:cNvPr>
          <p:cNvGrpSpPr/>
          <p:nvPr/>
        </p:nvGrpSpPr>
        <p:grpSpPr>
          <a:xfrm>
            <a:off x="5764227" y="2797223"/>
            <a:ext cx="2590800" cy="1812877"/>
            <a:chOff x="0" y="-47625"/>
            <a:chExt cx="941328" cy="575442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DFF0B7C-F3F7-030B-7753-AC0D27C0CF28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2BB1450-16D8-C5C6-E9D5-19508F7883F1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Percorso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immagini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0A698B7-D302-8549-28E6-BCA9CBC9EE9A}"/>
              </a:ext>
            </a:extLst>
          </p:cNvPr>
          <p:cNvGrpSpPr/>
          <p:nvPr/>
        </p:nvGrpSpPr>
        <p:grpSpPr>
          <a:xfrm>
            <a:off x="4416689" y="3203054"/>
            <a:ext cx="1145911" cy="1103339"/>
            <a:chOff x="0" y="0"/>
            <a:chExt cx="696727" cy="670844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F702AC6-32C5-D131-B914-AD73CBDE31B0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24D6E04-BF36-3451-E3CA-AB05150AFBD7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EF7861A-F2E2-D0FD-6F9F-D01E3A617625}"/>
              </a:ext>
            </a:extLst>
          </p:cNvPr>
          <p:cNvGrpSpPr/>
          <p:nvPr/>
        </p:nvGrpSpPr>
        <p:grpSpPr>
          <a:xfrm>
            <a:off x="13484489" y="3354361"/>
            <a:ext cx="1145911" cy="1103339"/>
            <a:chOff x="0" y="0"/>
            <a:chExt cx="696727" cy="670844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D5C7229-F624-A6D1-6F60-D9A8B606FBFB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3F300B09-5072-9899-5FDF-0F334B4E2952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EC786E55-67D9-879B-7664-358DDE12D171}"/>
              </a:ext>
            </a:extLst>
          </p:cNvPr>
          <p:cNvSpPr txBox="1"/>
          <p:nvPr/>
        </p:nvSpPr>
        <p:spPr>
          <a:xfrm>
            <a:off x="128117" y="3129949"/>
            <a:ext cx="4128724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reale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/</a:t>
            </a:r>
            <a:b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</a:b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generata</a:t>
            </a:r>
            <a:endParaRPr lang="en-US" sz="30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99B98B51-1E04-AF48-3263-184F4C6C9EA0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5 -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Discriminatore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37" name="Group 15">
            <a:extLst>
              <a:ext uri="{FF2B5EF4-FFF2-40B4-BE49-F238E27FC236}">
                <a16:creationId xmlns:a16="http://schemas.microsoft.com/office/drawing/2014/main" id="{2127FBF0-41A0-02C0-80F1-213763E5303C}"/>
              </a:ext>
            </a:extLst>
          </p:cNvPr>
          <p:cNvGrpSpPr/>
          <p:nvPr/>
        </p:nvGrpSpPr>
        <p:grpSpPr>
          <a:xfrm>
            <a:off x="5752845" y="6580162"/>
            <a:ext cx="2583506" cy="1812877"/>
            <a:chOff x="0" y="-47625"/>
            <a:chExt cx="941328" cy="575442"/>
          </a:xfrm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7FF44B-268A-5A4A-599E-E8F50C51A674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340D3178-386B-2149-EB98-05EF283A912D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Percorso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testo</a:t>
              </a:r>
            </a:p>
          </p:txBody>
        </p:sp>
      </p:grpSp>
      <p:grpSp>
        <p:nvGrpSpPr>
          <p:cNvPr id="40" name="Group 15">
            <a:extLst>
              <a:ext uri="{FF2B5EF4-FFF2-40B4-BE49-F238E27FC236}">
                <a16:creationId xmlns:a16="http://schemas.microsoft.com/office/drawing/2014/main" id="{FDC22A68-55A8-9649-7F6C-2DA4701049A4}"/>
              </a:ext>
            </a:extLst>
          </p:cNvPr>
          <p:cNvGrpSpPr/>
          <p:nvPr/>
        </p:nvGrpSpPr>
        <p:grpSpPr>
          <a:xfrm>
            <a:off x="9760895" y="2730018"/>
            <a:ext cx="3574105" cy="2184882"/>
            <a:chOff x="0" y="-47625"/>
            <a:chExt cx="941328" cy="575442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91F9C9B1-C9FF-4300-6FE1-0E8CFC4AC3CE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TextBox 17">
              <a:extLst>
                <a:ext uri="{FF2B5EF4-FFF2-40B4-BE49-F238E27FC236}">
                  <a16:creationId xmlns:a16="http://schemas.microsoft.com/office/drawing/2014/main" id="{84C2E982-5416-BB81-894F-C0CEF0FF1D6E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Classificatore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non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condizionato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43" name="Group 15">
            <a:extLst>
              <a:ext uri="{FF2B5EF4-FFF2-40B4-BE49-F238E27FC236}">
                <a16:creationId xmlns:a16="http://schemas.microsoft.com/office/drawing/2014/main" id="{FBF7A21E-9E70-D5AC-BF87-95E7892261F0}"/>
              </a:ext>
            </a:extLst>
          </p:cNvPr>
          <p:cNvGrpSpPr/>
          <p:nvPr/>
        </p:nvGrpSpPr>
        <p:grpSpPr>
          <a:xfrm>
            <a:off x="9753600" y="6290715"/>
            <a:ext cx="3574105" cy="2184882"/>
            <a:chOff x="0" y="-47625"/>
            <a:chExt cx="941328" cy="575442"/>
          </a:xfrm>
        </p:grpSpPr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4DDD8745-A13C-DAE7-B2A1-6D15583110EB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4CF0D0D3-E061-8CB7-1864-83C13B7AB97C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Classificatore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condizionato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51" name="TextBox 34">
            <a:extLst>
              <a:ext uri="{FF2B5EF4-FFF2-40B4-BE49-F238E27FC236}">
                <a16:creationId xmlns:a16="http://schemas.microsoft.com/office/drawing/2014/main" id="{634C6A16-1B42-FA7A-195F-2C026F1B980D}"/>
              </a:ext>
            </a:extLst>
          </p:cNvPr>
          <p:cNvSpPr txBox="1"/>
          <p:nvPr/>
        </p:nvSpPr>
        <p:spPr>
          <a:xfrm>
            <a:off x="14471547" y="3030513"/>
            <a:ext cx="3283053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reale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o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generata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?</a:t>
            </a:r>
          </a:p>
        </p:txBody>
      </p:sp>
      <p:grpSp>
        <p:nvGrpSpPr>
          <p:cNvPr id="55" name="Group 21">
            <a:extLst>
              <a:ext uri="{FF2B5EF4-FFF2-40B4-BE49-F238E27FC236}">
                <a16:creationId xmlns:a16="http://schemas.microsoft.com/office/drawing/2014/main" id="{2B55F317-75B5-252A-54E0-452704536360}"/>
              </a:ext>
            </a:extLst>
          </p:cNvPr>
          <p:cNvGrpSpPr/>
          <p:nvPr/>
        </p:nvGrpSpPr>
        <p:grpSpPr>
          <a:xfrm>
            <a:off x="8458200" y="6966448"/>
            <a:ext cx="1145911" cy="1103339"/>
            <a:chOff x="0" y="0"/>
            <a:chExt cx="696727" cy="670844"/>
          </a:xfrm>
        </p:grpSpPr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8190080A-F3EB-11B4-FAFA-B17401E0198A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9AE464E5-B704-C90F-04EB-E1D2EF142BD1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8" name="Group 21">
            <a:extLst>
              <a:ext uri="{FF2B5EF4-FFF2-40B4-BE49-F238E27FC236}">
                <a16:creationId xmlns:a16="http://schemas.microsoft.com/office/drawing/2014/main" id="{6E1B94CF-A648-DD4F-542C-E998A34E1D06}"/>
              </a:ext>
            </a:extLst>
          </p:cNvPr>
          <p:cNvGrpSpPr/>
          <p:nvPr/>
        </p:nvGrpSpPr>
        <p:grpSpPr>
          <a:xfrm>
            <a:off x="8458200" y="3280461"/>
            <a:ext cx="1145911" cy="1103339"/>
            <a:chOff x="0" y="0"/>
            <a:chExt cx="696727" cy="670844"/>
          </a:xfrm>
        </p:grpSpPr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5C954E73-D87C-2701-9C90-2300293D1360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60" name="TextBox 23">
              <a:extLst>
                <a:ext uri="{FF2B5EF4-FFF2-40B4-BE49-F238E27FC236}">
                  <a16:creationId xmlns:a16="http://schemas.microsoft.com/office/drawing/2014/main" id="{9B860CA4-63B3-85AC-661F-AAA932E1B68D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1" name="Group 21">
            <a:extLst>
              <a:ext uri="{FF2B5EF4-FFF2-40B4-BE49-F238E27FC236}">
                <a16:creationId xmlns:a16="http://schemas.microsoft.com/office/drawing/2014/main" id="{E4D0B8B3-8621-1BEC-28F0-7D63375F7A41}"/>
              </a:ext>
            </a:extLst>
          </p:cNvPr>
          <p:cNvGrpSpPr/>
          <p:nvPr/>
        </p:nvGrpSpPr>
        <p:grpSpPr>
          <a:xfrm>
            <a:off x="13563600" y="6855019"/>
            <a:ext cx="1145911" cy="1103339"/>
            <a:chOff x="0" y="0"/>
            <a:chExt cx="696727" cy="670844"/>
          </a:xfrm>
        </p:grpSpPr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091B9CDF-6824-C9CB-E208-E2BC760E5732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3" name="TextBox 23">
              <a:extLst>
                <a:ext uri="{FF2B5EF4-FFF2-40B4-BE49-F238E27FC236}">
                  <a16:creationId xmlns:a16="http://schemas.microsoft.com/office/drawing/2014/main" id="{7061292D-A361-9AB2-FBEE-41E6C16DA510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4" name="TextBox 34">
            <a:extLst>
              <a:ext uri="{FF2B5EF4-FFF2-40B4-BE49-F238E27FC236}">
                <a16:creationId xmlns:a16="http://schemas.microsoft.com/office/drawing/2014/main" id="{3AC86715-74D8-F889-632F-1C154B31A199}"/>
              </a:ext>
            </a:extLst>
          </p:cNvPr>
          <p:cNvSpPr txBox="1"/>
          <p:nvPr/>
        </p:nvSpPr>
        <p:spPr>
          <a:xfrm>
            <a:off x="14764284" y="6388304"/>
            <a:ext cx="3283053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corretta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per il testo?</a:t>
            </a:r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0BC8D1C2-9703-7F4D-B36F-D286BE60D7F1}"/>
              </a:ext>
            </a:extLst>
          </p:cNvPr>
          <p:cNvSpPr/>
          <p:nvPr/>
        </p:nvSpPr>
        <p:spPr>
          <a:xfrm>
            <a:off x="1810435" y="5753100"/>
            <a:ext cx="989180" cy="1056406"/>
          </a:xfrm>
          <a:custGeom>
            <a:avLst/>
            <a:gdLst/>
            <a:ahLst/>
            <a:cxnLst/>
            <a:rect l="l" t="t" r="r" b="b"/>
            <a:pathLst>
              <a:path w="989180" h="1056406">
                <a:moveTo>
                  <a:pt x="0" y="0"/>
                </a:moveTo>
                <a:lnTo>
                  <a:pt x="989180" y="0"/>
                </a:lnTo>
                <a:lnTo>
                  <a:pt x="989180" y="1056407"/>
                </a:lnTo>
                <a:lnTo>
                  <a:pt x="0" y="10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6" name="Group 18">
            <a:extLst>
              <a:ext uri="{FF2B5EF4-FFF2-40B4-BE49-F238E27FC236}">
                <a16:creationId xmlns:a16="http://schemas.microsoft.com/office/drawing/2014/main" id="{472385B4-04E6-45A5-1E95-A6DC7A9C92B9}"/>
              </a:ext>
            </a:extLst>
          </p:cNvPr>
          <p:cNvGrpSpPr/>
          <p:nvPr/>
        </p:nvGrpSpPr>
        <p:grpSpPr>
          <a:xfrm>
            <a:off x="4395427" y="7002900"/>
            <a:ext cx="1145911" cy="1103339"/>
            <a:chOff x="0" y="0"/>
            <a:chExt cx="696727" cy="670844"/>
          </a:xfrm>
        </p:grpSpPr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AB47C9B1-6E2D-3150-0430-1A59660F39FC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8" name="TextBox 20">
              <a:extLst>
                <a:ext uri="{FF2B5EF4-FFF2-40B4-BE49-F238E27FC236}">
                  <a16:creationId xmlns:a16="http://schemas.microsoft.com/office/drawing/2014/main" id="{882D6B19-226D-C1DA-CAE6-FBDDC4B29B92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9" name="TextBox 34">
            <a:extLst>
              <a:ext uri="{FF2B5EF4-FFF2-40B4-BE49-F238E27FC236}">
                <a16:creationId xmlns:a16="http://schemas.microsoft.com/office/drawing/2014/main" id="{730AAE39-2C90-5AE6-91CB-453A4364DA9C}"/>
              </a:ext>
            </a:extLst>
          </p:cNvPr>
          <p:cNvSpPr txBox="1"/>
          <p:nvPr/>
        </p:nvSpPr>
        <p:spPr>
          <a:xfrm>
            <a:off x="240663" y="6929795"/>
            <a:ext cx="4128724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Testo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associato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all’immagine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/testo </a:t>
            </a:r>
            <a:r>
              <a:rPr lang="en-US" sz="3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sbagliato</a:t>
            </a:r>
            <a:endParaRPr lang="en-US" sz="30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CA6EEF4-A8E6-6853-840A-410F0AF93572}"/>
              </a:ext>
            </a:extLst>
          </p:cNvPr>
          <p:cNvGrpSpPr/>
          <p:nvPr/>
        </p:nvGrpSpPr>
        <p:grpSpPr>
          <a:xfrm rot="2888658">
            <a:off x="8286512" y="5017675"/>
            <a:ext cx="1523236" cy="1103339"/>
            <a:chOff x="0" y="0"/>
            <a:chExt cx="696727" cy="670844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18EDED74-00F6-35EA-2661-FA79EB522938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41B8F0F3-87F7-EEAA-100A-E43D97D7EB72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6176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E731B-B961-69F9-B081-99AB72E4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">
            <a:extLst>
              <a:ext uri="{FF2B5EF4-FFF2-40B4-BE49-F238E27FC236}">
                <a16:creationId xmlns:a16="http://schemas.microsoft.com/office/drawing/2014/main" id="{5C05CFD6-C230-7DD3-2AB9-D456FF9F3543}"/>
              </a:ext>
            </a:extLst>
          </p:cNvPr>
          <p:cNvSpPr txBox="1"/>
          <p:nvPr/>
        </p:nvSpPr>
        <p:spPr>
          <a:xfrm>
            <a:off x="801565" y="438049"/>
            <a:ext cx="16684869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5 – Loss del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discriminatore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AD5B99F3-618D-819C-15CB-FF3CE5D09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876824"/>
              </p:ext>
            </p:extLst>
          </p:nvPr>
        </p:nvGraphicFramePr>
        <p:xfrm>
          <a:off x="3047999" y="2374900"/>
          <a:ext cx="12192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28920537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379130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Output atteso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2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Immagine reale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Reale (percorso non </a:t>
                      </a:r>
                      <a:r>
                        <a:rPr lang="it-IT" sz="4000" dirty="0" err="1">
                          <a:latin typeface="Garet" panose="020B0604020202020204" charset="0"/>
                        </a:rPr>
                        <a:t>codizionato</a:t>
                      </a:r>
                      <a:r>
                        <a:rPr lang="it-IT" sz="4000" dirty="0">
                          <a:latin typeface="Garet" panose="020B060402020202020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6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(Immagine reale, testo associato)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Reale (percorso condizionato)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749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(Immagine reale, testo sbagliato)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Falso (percorso condizionato)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8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Immagine generata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4000" dirty="0">
                          <a:latin typeface="Garet" panose="020B0604020202020204" charset="0"/>
                        </a:rPr>
                        <a:t>Falso (percorso non condizionato)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76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74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32FD1-1ED1-44D8-9D02-AEEDA5575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">
            <a:extLst>
              <a:ext uri="{FF2B5EF4-FFF2-40B4-BE49-F238E27FC236}">
                <a16:creationId xmlns:a16="http://schemas.microsoft.com/office/drawing/2014/main" id="{045D2019-13AA-7113-B08F-E159938DAE91}"/>
              </a:ext>
            </a:extLst>
          </p:cNvPr>
          <p:cNvSpPr txBox="1"/>
          <p:nvPr/>
        </p:nvSpPr>
        <p:spPr>
          <a:xfrm>
            <a:off x="801565" y="438049"/>
            <a:ext cx="16684869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5 –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Altre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modifiche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D74B683-76A4-5C7E-27F6-2C803D14EBDC}"/>
              </a:ext>
            </a:extLst>
          </p:cNvPr>
          <p:cNvSpPr txBox="1"/>
          <p:nvPr/>
        </p:nvSpPr>
        <p:spPr>
          <a:xfrm>
            <a:off x="1028699" y="2171700"/>
            <a:ext cx="16230600" cy="740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Uso di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BCEWithLogitsLoss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al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posto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di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BCELoss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e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rimozione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della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sigmoide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finale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dai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discriminatori</a:t>
            </a:r>
            <a:endParaRPr lang="en-US" sz="40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Introduzione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di Conv 1x1 per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poter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usare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Cross-Attention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su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feature map di testo e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immagini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con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dimensionalità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diversa</a:t>
            </a:r>
            <a:endParaRPr lang="en-US" sz="4000" dirty="0">
              <a:solidFill>
                <a:srgbClr val="0D0F68"/>
              </a:solidFill>
              <a:latin typeface="Garet Bold" panose="020B0604020202020204" charset="0"/>
              <a:ea typeface="Garet"/>
              <a:cs typeface="Garet"/>
              <a:sym typeface="Garet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Uso di 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residual connection 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per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l’output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del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meccanismo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di Cross-Attention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Due run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una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con λ</a:t>
            </a:r>
            <a:r>
              <a:rPr lang="en-US" sz="2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L1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= 1 e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una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con λ</a:t>
            </a:r>
            <a:r>
              <a:rPr lang="en-US" sz="2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L1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1671922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0012D-014F-BA15-200E-571A7F3B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369AC8B-8FD4-BBCB-F87A-D742F67AC5BF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5 –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Analisi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quantitativa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B7960A1-BAD2-1533-25A9-43FB3912F654}"/>
              </a:ext>
            </a:extLst>
          </p:cNvPr>
          <p:cNvSpPr txBox="1"/>
          <p:nvPr/>
        </p:nvSpPr>
        <p:spPr>
          <a:xfrm>
            <a:off x="2864625" y="7123844"/>
            <a:ext cx="12620232" cy="2058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en-US" sz="4000" dirty="0">
                <a:solidFill>
                  <a:srgbClr val="0D0F68"/>
                </a:solidFill>
                <a:latin typeface="Garet" panose="020B0604020202020204" charset="0"/>
                <a:sym typeface="Garet"/>
              </a:rPr>
              <a:t>Simile </a:t>
            </a:r>
            <a:r>
              <a:rPr lang="en-US" sz="4000" dirty="0" err="1">
                <a:solidFill>
                  <a:srgbClr val="0D0F68"/>
                </a:solidFill>
                <a:latin typeface="Garet" panose="020B0604020202020204" charset="0"/>
                <a:sym typeface="Garet"/>
              </a:rPr>
              <a:t>all’esperimento</a:t>
            </a:r>
            <a:r>
              <a:rPr lang="en-US" sz="4000" dirty="0">
                <a:solidFill>
                  <a:srgbClr val="0D0F68"/>
                </a:solidFill>
                <a:latin typeface="Garet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 panose="020B0604020202020204" charset="0"/>
                <a:sym typeface="Garet"/>
              </a:rPr>
              <a:t>precedente</a:t>
            </a:r>
            <a:r>
              <a:rPr lang="en-US" sz="4000" dirty="0">
                <a:solidFill>
                  <a:srgbClr val="0D0F68"/>
                </a:solidFill>
                <a:latin typeface="Garet" panose="020B0604020202020204" charset="0"/>
                <a:sym typeface="Garet"/>
              </a:rPr>
              <a:t>, ma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l’aumento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della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loss del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discriminatore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avviene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più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lentamente e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più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in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là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nell’allenamento</a:t>
            </a:r>
            <a:endParaRPr lang="en-US" sz="4000" dirty="0">
              <a:solidFill>
                <a:srgbClr val="0D0F68"/>
              </a:solidFill>
              <a:latin typeface="Garet Bold" panose="020B0604020202020204" charset="0"/>
              <a:sym typeface="Gare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59755B-C7EE-E30A-42D0-45383136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31" y="1638300"/>
            <a:ext cx="8739617" cy="46722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7A2F45-B8C1-9D68-EF88-59558584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41" y="1638300"/>
            <a:ext cx="8427459" cy="467221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19C8126-F62E-F633-8CC3-7C2B8FFAC9E4}"/>
              </a:ext>
            </a:extLst>
          </p:cNvPr>
          <p:cNvSpPr txBox="1"/>
          <p:nvPr/>
        </p:nvSpPr>
        <p:spPr>
          <a:xfrm>
            <a:off x="4114800" y="6286500"/>
            <a:ext cx="182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D0F68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0F68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L1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D0F68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 = 1 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2886D5-D2BF-6CAC-ECF8-595F15B4A151}"/>
              </a:ext>
            </a:extLst>
          </p:cNvPr>
          <p:cNvSpPr txBox="1"/>
          <p:nvPr/>
        </p:nvSpPr>
        <p:spPr>
          <a:xfrm>
            <a:off x="12801600" y="6310518"/>
            <a:ext cx="182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D0F68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0F68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L1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D0F68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 = 5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377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C950-B9E8-C80A-B962-BDA9D065E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694D6A3-EDE6-B3C9-B995-FB7B7FBD2E4E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5 –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Analisi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qualitativa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0290F29-98A7-6EF7-9CA0-1A64A763828F}"/>
              </a:ext>
            </a:extLst>
          </p:cNvPr>
          <p:cNvSpPr txBox="1"/>
          <p:nvPr/>
        </p:nvSpPr>
        <p:spPr>
          <a:xfrm>
            <a:off x="3886200" y="7010840"/>
            <a:ext cx="11801477" cy="2750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Maggiore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diversità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r>
              <a:rPr lang="en-US" sz="4000" dirty="0">
                <a:solidFill>
                  <a:srgbClr val="0D0F68"/>
                </a:solidFill>
                <a:latin typeface="Garet" panose="020B0604020202020204" charset="0"/>
                <a:sym typeface="Garet"/>
              </a:rPr>
              <a:t>di output</a:t>
            </a:r>
          </a:p>
          <a:p>
            <a:pPr>
              <a:lnSpc>
                <a:spcPts val="5400"/>
              </a:lnSpc>
              <a:buNone/>
            </a:pPr>
            <a:endParaRPr lang="en-US" sz="4000" dirty="0">
              <a:solidFill>
                <a:srgbClr val="0D0F68"/>
              </a:solidFill>
              <a:effectLst/>
              <a:latin typeface="Garet Bold" panose="020B0604020202020204" charset="0"/>
              <a:sym typeface="Garet"/>
            </a:endParaRPr>
          </a:p>
          <a:p>
            <a:pPr>
              <a:lnSpc>
                <a:spcPts val="5400"/>
              </a:lnSpc>
              <a:buNone/>
            </a:pPr>
            <a:r>
              <a:rPr lang="en-US" sz="4000" dirty="0">
                <a:solidFill>
                  <a:srgbClr val="0D0F68"/>
                </a:solidFill>
                <a:latin typeface="Garet" panose="020B0604020202020204" charset="0"/>
                <a:sym typeface="Garet"/>
              </a:rPr>
              <a:t>Ma </a:t>
            </a:r>
            <a:r>
              <a:rPr lang="en-US" sz="4000" dirty="0" err="1">
                <a:solidFill>
                  <a:srgbClr val="0D0F68"/>
                </a:solidFill>
                <a:latin typeface="Garet" panose="020B0604020202020204" charset="0"/>
                <a:sym typeface="Garet"/>
              </a:rPr>
              <a:t>ancora</a:t>
            </a:r>
            <a:r>
              <a:rPr lang="en-US" sz="4000" dirty="0">
                <a:solidFill>
                  <a:srgbClr val="0D0F68"/>
                </a:solidFill>
                <a:latin typeface="Garet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 panose="020B0604020202020204" charset="0"/>
                <a:sym typeface="Garet"/>
              </a:rPr>
              <a:t>presente</a:t>
            </a:r>
            <a:r>
              <a:rPr lang="en-US" sz="4000" dirty="0">
                <a:solidFill>
                  <a:srgbClr val="0D0F68"/>
                </a:solidFill>
                <a:latin typeface="Garet" panose="020B0604020202020204" charset="0"/>
                <a:sym typeface="Garet"/>
              </a:rPr>
              <a:t> il </a:t>
            </a:r>
            <a:r>
              <a:rPr lang="en-US" sz="4000" dirty="0" err="1">
                <a:solidFill>
                  <a:srgbClr val="0D0F68"/>
                </a:solidFill>
                <a:latin typeface="Garet" panose="020B0604020202020204" charset="0"/>
                <a:sym typeface="Garet"/>
              </a:rPr>
              <a:t>problema</a:t>
            </a:r>
            <a:r>
              <a:rPr lang="en-US" sz="4000" dirty="0">
                <a:solidFill>
                  <a:srgbClr val="0D0F68"/>
                </a:solidFill>
                <a:latin typeface="Garet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 panose="020B0604020202020204" charset="0"/>
                <a:sym typeface="Garet"/>
              </a:rPr>
              <a:t>della</a:t>
            </a:r>
            <a:r>
              <a:rPr lang="en-US" sz="4000" dirty="0">
                <a:solidFill>
                  <a:srgbClr val="0D0F68"/>
                </a:solidFill>
                <a:latin typeface="Garet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mancanza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di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una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struttura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interna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coerente</a:t>
            </a:r>
            <a:endParaRPr lang="en-US" sz="4000" dirty="0">
              <a:solidFill>
                <a:srgbClr val="0D0F68"/>
              </a:solidFill>
              <a:effectLst/>
              <a:latin typeface="Garet Bold" panose="020B0604020202020204" charset="0"/>
              <a:sym typeface="Gare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804B04-450B-DF38-1E51-DD882BCB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3193"/>
            <a:ext cx="9602540" cy="521090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B4BBBB2-8B99-9EB4-E56C-631FAB3B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956" y="1854301"/>
            <a:ext cx="7459435" cy="45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2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0D52-9231-79B3-B518-5AAFEC923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2C9BEDB-5310-4A57-363D-9DE2386BC0F2}"/>
              </a:ext>
            </a:extLst>
          </p:cNvPr>
          <p:cNvSpPr txBox="1"/>
          <p:nvPr/>
        </p:nvSpPr>
        <p:spPr>
          <a:xfrm>
            <a:off x="1362468" y="419100"/>
            <a:ext cx="15563064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5 –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Mappe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di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attenzione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E422321-058E-E7CF-862A-F8BB79FCE27E}"/>
              </a:ext>
            </a:extLst>
          </p:cNvPr>
          <p:cNvSpPr txBox="1"/>
          <p:nvPr/>
        </p:nvSpPr>
        <p:spPr>
          <a:xfrm>
            <a:off x="3624956" y="7897098"/>
            <a:ext cx="10963276" cy="2058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None/>
            </a:pPr>
            <a:r>
              <a:rPr lang="en-US" sz="4000" dirty="0" err="1">
                <a:solidFill>
                  <a:srgbClr val="0D0F68"/>
                </a:solidFill>
                <a:effectLst/>
                <a:latin typeface="Garet" panose="020B0604020202020204" charset="0"/>
                <a:sym typeface="Garet"/>
              </a:rPr>
              <a:t>Problema</a:t>
            </a:r>
            <a:r>
              <a:rPr lang="en-US" sz="4000" dirty="0">
                <a:solidFill>
                  <a:srgbClr val="0D0F68"/>
                </a:solidFill>
                <a:effectLst/>
                <a:latin typeface="Garet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effectLst/>
                <a:latin typeface="Garet" panose="020B0604020202020204" charset="0"/>
                <a:sym typeface="Garet"/>
              </a:rPr>
              <a:t>analogo</a:t>
            </a:r>
            <a:r>
              <a:rPr lang="en-US" sz="4000" dirty="0">
                <a:solidFill>
                  <a:srgbClr val="0D0F68"/>
                </a:solidFill>
                <a:effectLst/>
                <a:latin typeface="Garet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effectLst/>
                <a:latin typeface="Garet" panose="020B0604020202020204" charset="0"/>
                <a:sym typeface="Garet"/>
              </a:rPr>
              <a:t>all’esperimento</a:t>
            </a:r>
            <a:r>
              <a:rPr lang="en-US" sz="4000" dirty="0">
                <a:solidFill>
                  <a:srgbClr val="0D0F68"/>
                </a:solidFill>
                <a:effectLst/>
                <a:latin typeface="Garet" panose="020B0604020202020204" charset="0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effectLst/>
                <a:latin typeface="Garet" panose="020B0604020202020204" charset="0"/>
                <a:sym typeface="Garet"/>
              </a:rPr>
              <a:t>precedente</a:t>
            </a:r>
            <a:r>
              <a:rPr lang="en-US" sz="4000" dirty="0">
                <a:solidFill>
                  <a:srgbClr val="0D0F68"/>
                </a:solidFill>
                <a:effectLst/>
                <a:latin typeface="Garet" panose="020B0604020202020204" charset="0"/>
                <a:sym typeface="Garet"/>
              </a:rPr>
              <a:t>: </a:t>
            </a:r>
            <a:r>
              <a:rPr lang="en-US" sz="4000" dirty="0" err="1">
                <a:solidFill>
                  <a:srgbClr val="0D0F68"/>
                </a:solidFill>
                <a:effectLst/>
                <a:latin typeface="Garet Bold" panose="020B0604020202020204" charset="0"/>
                <a:sym typeface="Garet"/>
              </a:rPr>
              <a:t>pesi</a:t>
            </a:r>
            <a:r>
              <a:rPr lang="en-US" sz="4000" dirty="0">
                <a:solidFill>
                  <a:srgbClr val="0D0F68"/>
                </a:solidFill>
                <a:effectLst/>
                <a:latin typeface="Garet Bold" panose="020B0604020202020204" charset="0"/>
                <a:sym typeface="Garet"/>
              </a:rPr>
              <a:t> del </a:t>
            </a:r>
            <a:r>
              <a:rPr lang="en-US" sz="4000" dirty="0" err="1">
                <a:solidFill>
                  <a:srgbClr val="0D0F68"/>
                </a:solidFill>
                <a:effectLst/>
                <a:latin typeface="Garet Bold" panose="020B0604020202020204" charset="0"/>
                <a:sym typeface="Garet"/>
              </a:rPr>
              <a:t>vettor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e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di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contesto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 quasi tutti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sym typeface="Garet"/>
              </a:rPr>
              <a:t>uguali</a:t>
            </a:r>
            <a:endParaRPr lang="en-US" sz="4000" dirty="0">
              <a:solidFill>
                <a:srgbClr val="0D0F68"/>
              </a:solidFill>
              <a:effectLst/>
              <a:latin typeface="Garet Bold" panose="020B0604020202020204" charset="0"/>
              <a:sym typeface="Gare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E0B2750-BB9E-7039-F1E9-2D664A03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4" y="1638300"/>
            <a:ext cx="9964541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3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C587A-08D9-91A9-4C0C-CF446B55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E7C70C9-DE7C-2F8A-AED3-876F9729F3BC}"/>
              </a:ext>
            </a:extLst>
          </p:cNvPr>
          <p:cNvSpPr txBox="1"/>
          <p:nvPr/>
        </p:nvSpPr>
        <p:spPr>
          <a:xfrm>
            <a:off x="2124596" y="438049"/>
            <a:ext cx="14038808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Valutazione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finale -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Metodologia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4522BF1-8A85-C105-A37F-94E28C82DE10}"/>
              </a:ext>
            </a:extLst>
          </p:cNvPr>
          <p:cNvSpPr txBox="1"/>
          <p:nvPr/>
        </p:nvSpPr>
        <p:spPr>
          <a:xfrm>
            <a:off x="1028700" y="2857500"/>
            <a:ext cx="16230600" cy="558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Effettuata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sul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modello</a:t>
            </a:r>
            <a:r>
              <a:rPr lang="en-US" sz="5199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del 5° </a:t>
            </a:r>
            <a:r>
              <a:rPr lang="en-US" sz="5199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esperimento</a:t>
            </a:r>
            <a:r>
              <a:rPr lang="en-US" sz="5199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con </a:t>
            </a:r>
            <a:r>
              <a:rPr lang="en-US" sz="54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λ</a:t>
            </a:r>
            <a:r>
              <a:rPr lang="en-US" sz="3200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L1</a:t>
            </a:r>
            <a:r>
              <a:rPr lang="en-US" sz="54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5400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= 1</a:t>
            </a:r>
            <a:r>
              <a:rPr lang="en-US" sz="54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54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che</a:t>
            </a:r>
            <a:r>
              <a:rPr lang="en-US" sz="54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4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mostra</a:t>
            </a:r>
            <a:r>
              <a:rPr lang="en-US" sz="54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4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più</a:t>
            </a:r>
            <a:r>
              <a:rPr lang="en-US" sz="54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4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varietà</a:t>
            </a:r>
            <a:r>
              <a:rPr lang="en-US" sz="54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di output in </a:t>
            </a:r>
            <a:r>
              <a:rPr lang="en-US" sz="54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seguito</a:t>
            </a:r>
            <a:r>
              <a:rPr lang="en-US" sz="54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ad </a:t>
            </a:r>
            <a:r>
              <a:rPr lang="en-US" sz="54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analisi</a:t>
            </a:r>
            <a:r>
              <a:rPr lang="en-US" sz="54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4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qualitativa</a:t>
            </a:r>
            <a:endParaRPr lang="en-US" sz="5199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Valutazione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effettuata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tramite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Kernel Inception Distance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su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test set,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usando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20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campioni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da 50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esempi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ciascuno</a:t>
            </a:r>
            <a:endParaRPr lang="en-US" sz="5199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1330984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17FD-AD63-6EA9-1518-9C6530137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9C0833D-BBB1-B3C5-6201-21E6021CF938}"/>
              </a:ext>
            </a:extLst>
          </p:cNvPr>
          <p:cNvSpPr txBox="1"/>
          <p:nvPr/>
        </p:nvSpPr>
        <p:spPr>
          <a:xfrm>
            <a:off x="2124596" y="438049"/>
            <a:ext cx="14038808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Valutazione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finale - KID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DFD72A3-7688-7618-EEE9-DD93644755E9}"/>
              </a:ext>
            </a:extLst>
          </p:cNvPr>
          <p:cNvSpPr txBox="1"/>
          <p:nvPr/>
        </p:nvSpPr>
        <p:spPr>
          <a:xfrm>
            <a:off x="857250" y="2262439"/>
            <a:ext cx="16573500" cy="7015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>
              <a:lnSpc>
                <a:spcPts val="5500"/>
              </a:lnSpc>
            </a:pP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Metrica per misurare la </a:t>
            </a:r>
            <a:r>
              <a:rPr lang="it-IT" sz="36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similarità percettiva </a:t>
            </a: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tra un set di immagini reali e uno di immagini generate</a:t>
            </a:r>
          </a:p>
          <a:p>
            <a:pPr marL="561339" lvl="1">
              <a:lnSpc>
                <a:spcPts val="5500"/>
              </a:lnSpc>
            </a:pPr>
            <a:endParaRPr lang="it-IT" sz="36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61339" lvl="1">
              <a:lnSpc>
                <a:spcPts val="5500"/>
              </a:lnSpc>
            </a:pP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Funzionamento:</a:t>
            </a:r>
          </a:p>
          <a:p>
            <a:pPr marL="1122679" lvl="1" indent="-561340">
              <a:lnSpc>
                <a:spcPts val="5500"/>
              </a:lnSpc>
              <a:buFont typeface="Arial"/>
              <a:buChar char="•"/>
            </a:pPr>
            <a:r>
              <a:rPr lang="en-US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Si </a:t>
            </a:r>
            <a:r>
              <a:rPr lang="en-US" sz="36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estraggono</a:t>
            </a:r>
            <a:r>
              <a:rPr lang="en-US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le feature da un layer </a:t>
            </a:r>
            <a:r>
              <a:rPr lang="en-US" sz="36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intermedio</a:t>
            </a:r>
            <a:r>
              <a:rPr lang="en-US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di </a:t>
            </a:r>
            <a:r>
              <a:rPr lang="en-US" sz="36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InceptionV3</a:t>
            </a:r>
            <a:r>
              <a:rPr lang="en-US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marL="1122679" lvl="1" indent="-561340">
              <a:lnSpc>
                <a:spcPts val="5500"/>
              </a:lnSpc>
              <a:buFont typeface="Arial"/>
              <a:buChar char="•"/>
            </a:pP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Si misura la </a:t>
            </a:r>
            <a:r>
              <a:rPr lang="it-IT" sz="36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distanza</a:t>
            </a: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(Maximum Mean </a:t>
            </a:r>
            <a:r>
              <a:rPr lang="it-IT" sz="36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Discrepancy</a:t>
            </a: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) tra la distribuzione delle feature reali e quella delle feature generate</a:t>
            </a:r>
          </a:p>
          <a:p>
            <a:pPr marL="561339" lvl="1">
              <a:lnSpc>
                <a:spcPts val="5500"/>
              </a:lnSpc>
            </a:pPr>
            <a:r>
              <a:rPr lang="it-IT" sz="3600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Metrica scelta in quanto </a:t>
            </a:r>
            <a:r>
              <a:rPr lang="it-IT" sz="36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più affidabile </a:t>
            </a: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della </a:t>
            </a:r>
            <a:r>
              <a:rPr lang="it-IT" sz="36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Fréchet</a:t>
            </a: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it-IT" sz="36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Inception</a:t>
            </a: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it-IT" sz="36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Distance</a:t>
            </a: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su piccoli dataset.</a:t>
            </a:r>
          </a:p>
          <a:p>
            <a:pPr marL="561339" lvl="1">
              <a:lnSpc>
                <a:spcPts val="5500"/>
              </a:lnSpc>
            </a:pPr>
            <a:r>
              <a:rPr lang="it-IT" sz="36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Per riferimento, un valore buono per KID è minore di 0.10.</a:t>
            </a:r>
            <a:endParaRPr lang="en-US" sz="36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289923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234975">
            <a:off x="2207292" y="4983872"/>
            <a:ext cx="2637152" cy="1103339"/>
            <a:chOff x="0" y="0"/>
            <a:chExt cx="1812733" cy="670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2733" cy="670844"/>
            </a:xfrm>
            <a:custGeom>
              <a:avLst/>
              <a:gdLst/>
              <a:ahLst/>
              <a:cxnLst/>
              <a:rect l="l" t="t" r="r" b="b"/>
              <a:pathLst>
                <a:path w="1812733" h="670844">
                  <a:moveTo>
                    <a:pt x="1812733" y="335422"/>
                  </a:moveTo>
                  <a:lnTo>
                    <a:pt x="1406333" y="0"/>
                  </a:lnTo>
                  <a:lnTo>
                    <a:pt x="1406333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1406333" y="467644"/>
                  </a:lnTo>
                  <a:lnTo>
                    <a:pt x="1406333" y="670844"/>
                  </a:lnTo>
                  <a:lnTo>
                    <a:pt x="1812733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4625"/>
              <a:ext cx="1711133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00678" y="2039499"/>
            <a:ext cx="989180" cy="1056406"/>
          </a:xfrm>
          <a:custGeom>
            <a:avLst/>
            <a:gdLst/>
            <a:ahLst/>
            <a:cxnLst/>
            <a:rect l="l" t="t" r="r" b="b"/>
            <a:pathLst>
              <a:path w="989180" h="1056406">
                <a:moveTo>
                  <a:pt x="0" y="0"/>
                </a:moveTo>
                <a:lnTo>
                  <a:pt x="989180" y="0"/>
                </a:lnTo>
                <a:lnTo>
                  <a:pt x="989180" y="1056406"/>
                </a:lnTo>
                <a:lnTo>
                  <a:pt x="0" y="105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769374" y="6776979"/>
            <a:ext cx="14749252" cy="3104251"/>
            <a:chOff x="0" y="0"/>
            <a:chExt cx="3884577" cy="817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84576" cy="817580"/>
            </a:xfrm>
            <a:custGeom>
              <a:avLst/>
              <a:gdLst/>
              <a:ahLst/>
              <a:cxnLst/>
              <a:rect l="l" t="t" r="r" b="b"/>
              <a:pathLst>
                <a:path w="3884576" h="817580">
                  <a:moveTo>
                    <a:pt x="26770" y="0"/>
                  </a:moveTo>
                  <a:lnTo>
                    <a:pt x="3857806" y="0"/>
                  </a:lnTo>
                  <a:cubicBezTo>
                    <a:pt x="3864906" y="0"/>
                    <a:pt x="3871715" y="2820"/>
                    <a:pt x="3876736" y="7841"/>
                  </a:cubicBezTo>
                  <a:cubicBezTo>
                    <a:pt x="3881756" y="12861"/>
                    <a:pt x="3884576" y="19670"/>
                    <a:pt x="3884576" y="26770"/>
                  </a:cubicBezTo>
                  <a:lnTo>
                    <a:pt x="3884576" y="790810"/>
                  </a:lnTo>
                  <a:cubicBezTo>
                    <a:pt x="3884576" y="805595"/>
                    <a:pt x="3872591" y="817580"/>
                    <a:pt x="3857806" y="817580"/>
                  </a:cubicBezTo>
                  <a:lnTo>
                    <a:pt x="26770" y="817580"/>
                  </a:lnTo>
                  <a:cubicBezTo>
                    <a:pt x="11985" y="817580"/>
                    <a:pt x="0" y="805595"/>
                    <a:pt x="0" y="790810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D0F6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884577" cy="846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23032" y="6358444"/>
            <a:ext cx="4549375" cy="428059"/>
            <a:chOff x="0" y="0"/>
            <a:chExt cx="1198189" cy="1127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8189" cy="112740"/>
            </a:xfrm>
            <a:custGeom>
              <a:avLst/>
              <a:gdLst/>
              <a:ahLst/>
              <a:cxnLst/>
              <a:rect l="l" t="t" r="r" b="b"/>
              <a:pathLst>
                <a:path w="1198189" h="112740">
                  <a:moveTo>
                    <a:pt x="0" y="0"/>
                  </a:moveTo>
                  <a:lnTo>
                    <a:pt x="1198189" y="0"/>
                  </a:lnTo>
                  <a:lnTo>
                    <a:pt x="1198189" y="112740"/>
                  </a:lnTo>
                  <a:lnTo>
                    <a:pt x="0" y="112740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98189" cy="141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23032" y="5949435"/>
            <a:ext cx="4549375" cy="818019"/>
            <a:chOff x="0" y="0"/>
            <a:chExt cx="1198189" cy="2154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8189" cy="215445"/>
            </a:xfrm>
            <a:custGeom>
              <a:avLst/>
              <a:gdLst/>
              <a:ahLst/>
              <a:cxnLst/>
              <a:rect l="l" t="t" r="r" b="b"/>
              <a:pathLst>
                <a:path w="1198189" h="215445">
                  <a:moveTo>
                    <a:pt x="86789" y="0"/>
                  </a:moveTo>
                  <a:lnTo>
                    <a:pt x="1111400" y="0"/>
                  </a:lnTo>
                  <a:cubicBezTo>
                    <a:pt x="1159332" y="0"/>
                    <a:pt x="1198189" y="38857"/>
                    <a:pt x="1198189" y="86789"/>
                  </a:cubicBezTo>
                  <a:lnTo>
                    <a:pt x="1198189" y="128656"/>
                  </a:lnTo>
                  <a:cubicBezTo>
                    <a:pt x="1198189" y="151674"/>
                    <a:pt x="1189045" y="173749"/>
                    <a:pt x="1172769" y="190025"/>
                  </a:cubicBezTo>
                  <a:cubicBezTo>
                    <a:pt x="1156493" y="206301"/>
                    <a:pt x="1134418" y="215445"/>
                    <a:pt x="1111400" y="215445"/>
                  </a:cubicBezTo>
                  <a:lnTo>
                    <a:pt x="86789" y="215445"/>
                  </a:lnTo>
                  <a:cubicBezTo>
                    <a:pt x="38857" y="215445"/>
                    <a:pt x="0" y="176588"/>
                    <a:pt x="0" y="128656"/>
                  </a:cubicBezTo>
                  <a:lnTo>
                    <a:pt x="0" y="86789"/>
                  </a:lnTo>
                  <a:cubicBezTo>
                    <a:pt x="0" y="63771"/>
                    <a:pt x="9144" y="41696"/>
                    <a:pt x="25420" y="25420"/>
                  </a:cubicBezTo>
                  <a:cubicBezTo>
                    <a:pt x="41696" y="9144"/>
                    <a:pt x="63771" y="0"/>
                    <a:pt x="86789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prstDash val="lgDash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98189" cy="263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Text Encoder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16055" y="7182074"/>
            <a:ext cx="4603573" cy="2305181"/>
            <a:chOff x="0" y="0"/>
            <a:chExt cx="1212464" cy="6071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2464" cy="607126"/>
            </a:xfrm>
            <a:custGeom>
              <a:avLst/>
              <a:gdLst/>
              <a:ahLst/>
              <a:cxnLst/>
              <a:rect l="l" t="t" r="r" b="b"/>
              <a:pathLst>
                <a:path w="1212464" h="607126">
                  <a:moveTo>
                    <a:pt x="85768" y="0"/>
                  </a:moveTo>
                  <a:lnTo>
                    <a:pt x="1126696" y="0"/>
                  </a:lnTo>
                  <a:cubicBezTo>
                    <a:pt x="1149443" y="0"/>
                    <a:pt x="1171258" y="9036"/>
                    <a:pt x="1187343" y="25121"/>
                  </a:cubicBezTo>
                  <a:cubicBezTo>
                    <a:pt x="1203428" y="41205"/>
                    <a:pt x="1212464" y="63021"/>
                    <a:pt x="1212464" y="85768"/>
                  </a:cubicBezTo>
                  <a:lnTo>
                    <a:pt x="1212464" y="521358"/>
                  </a:lnTo>
                  <a:cubicBezTo>
                    <a:pt x="1212464" y="544105"/>
                    <a:pt x="1203428" y="565920"/>
                    <a:pt x="1187343" y="582005"/>
                  </a:cubicBezTo>
                  <a:cubicBezTo>
                    <a:pt x="1171258" y="598090"/>
                    <a:pt x="1149443" y="607126"/>
                    <a:pt x="1126696" y="607126"/>
                  </a:cubicBezTo>
                  <a:lnTo>
                    <a:pt x="85768" y="607126"/>
                  </a:lnTo>
                  <a:cubicBezTo>
                    <a:pt x="63021" y="607126"/>
                    <a:pt x="41205" y="598090"/>
                    <a:pt x="25121" y="582005"/>
                  </a:cubicBezTo>
                  <a:cubicBezTo>
                    <a:pt x="9036" y="565920"/>
                    <a:pt x="0" y="544105"/>
                    <a:pt x="0" y="521358"/>
                  </a:cubicBezTo>
                  <a:lnTo>
                    <a:pt x="0" y="85768"/>
                  </a:lnTo>
                  <a:cubicBezTo>
                    <a:pt x="0" y="63021"/>
                    <a:pt x="9036" y="41205"/>
                    <a:pt x="25121" y="25121"/>
                  </a:cubicBezTo>
                  <a:cubicBezTo>
                    <a:pt x="41205" y="9036"/>
                    <a:pt x="63021" y="0"/>
                    <a:pt x="85768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212464" cy="654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Embedding di BERT-mini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08056" y="7782995"/>
            <a:ext cx="3471888" cy="1103339"/>
            <a:chOff x="0" y="0"/>
            <a:chExt cx="2110950" cy="6708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10950" cy="670844"/>
            </a:xfrm>
            <a:custGeom>
              <a:avLst/>
              <a:gdLst/>
              <a:ahLst/>
              <a:cxnLst/>
              <a:rect l="l" t="t" r="r" b="b"/>
              <a:pathLst>
                <a:path w="2110950" h="670844">
                  <a:moveTo>
                    <a:pt x="2110950" y="335422"/>
                  </a:moveTo>
                  <a:lnTo>
                    <a:pt x="1704550" y="0"/>
                  </a:lnTo>
                  <a:lnTo>
                    <a:pt x="1704550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1704550" y="467644"/>
                  </a:lnTo>
                  <a:lnTo>
                    <a:pt x="1704550" y="670844"/>
                  </a:lnTo>
                  <a:lnTo>
                    <a:pt x="2110950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74625"/>
              <a:ext cx="2009350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3633344">
            <a:off x="13664382" y="5015005"/>
            <a:ext cx="2314519" cy="1103339"/>
            <a:chOff x="0" y="0"/>
            <a:chExt cx="1407255" cy="6708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07255" cy="670844"/>
            </a:xfrm>
            <a:custGeom>
              <a:avLst/>
              <a:gdLst/>
              <a:ahLst/>
              <a:cxnLst/>
              <a:rect l="l" t="t" r="r" b="b"/>
              <a:pathLst>
                <a:path w="1407255" h="670844">
                  <a:moveTo>
                    <a:pt x="1407255" y="335422"/>
                  </a:moveTo>
                  <a:lnTo>
                    <a:pt x="1000855" y="0"/>
                  </a:lnTo>
                  <a:lnTo>
                    <a:pt x="1000855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1000855" y="467644"/>
                  </a:lnTo>
                  <a:lnTo>
                    <a:pt x="1000855" y="670844"/>
                  </a:lnTo>
                  <a:lnTo>
                    <a:pt x="1407255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4625"/>
              <a:ext cx="1305655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470494" y="7332636"/>
            <a:ext cx="4603706" cy="2004056"/>
            <a:chOff x="0" y="0"/>
            <a:chExt cx="1212499" cy="5278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12499" cy="527817"/>
            </a:xfrm>
            <a:custGeom>
              <a:avLst/>
              <a:gdLst/>
              <a:ahLst/>
              <a:cxnLst/>
              <a:rect l="l" t="t" r="r" b="b"/>
              <a:pathLst>
                <a:path w="1212499" h="527817">
                  <a:moveTo>
                    <a:pt x="85765" y="0"/>
                  </a:moveTo>
                  <a:lnTo>
                    <a:pt x="1126733" y="0"/>
                  </a:lnTo>
                  <a:cubicBezTo>
                    <a:pt x="1149480" y="0"/>
                    <a:pt x="1171294" y="9036"/>
                    <a:pt x="1187379" y="25120"/>
                  </a:cubicBezTo>
                  <a:cubicBezTo>
                    <a:pt x="1203463" y="41204"/>
                    <a:pt x="1212499" y="63019"/>
                    <a:pt x="1212499" y="85765"/>
                  </a:cubicBezTo>
                  <a:lnTo>
                    <a:pt x="1212499" y="442052"/>
                  </a:lnTo>
                  <a:cubicBezTo>
                    <a:pt x="1212499" y="464798"/>
                    <a:pt x="1203463" y="486613"/>
                    <a:pt x="1187379" y="502697"/>
                  </a:cubicBezTo>
                  <a:cubicBezTo>
                    <a:pt x="1171294" y="518781"/>
                    <a:pt x="1149480" y="527817"/>
                    <a:pt x="1126733" y="527817"/>
                  </a:cubicBezTo>
                  <a:lnTo>
                    <a:pt x="85765" y="527817"/>
                  </a:lnTo>
                  <a:cubicBezTo>
                    <a:pt x="38398" y="527817"/>
                    <a:pt x="0" y="489419"/>
                    <a:pt x="0" y="442052"/>
                  </a:cubicBezTo>
                  <a:lnTo>
                    <a:pt x="0" y="85765"/>
                  </a:lnTo>
                  <a:cubicBezTo>
                    <a:pt x="0" y="63019"/>
                    <a:pt x="9036" y="41204"/>
                    <a:pt x="25120" y="25120"/>
                  </a:cubicBezTo>
                  <a:cubicBezTo>
                    <a:pt x="41204" y="9036"/>
                    <a:pt x="63019" y="0"/>
                    <a:pt x="85765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212499" cy="584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TransformerEncoder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(4 layer, 4 heads ciascuno)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497657" y="418154"/>
            <a:ext cx="5292686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Text Encoder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2709" y="3496310"/>
            <a:ext cx="52142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Token, attention mask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96264" y="3648710"/>
            <a:ext cx="52142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Vettori di </a:t>
            </a:r>
            <a:r>
              <a:rPr lang="en-US" sz="33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contesto</a:t>
            </a:r>
            <a:endParaRPr lang="en-US" sz="3399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3074" name="Picture 2" descr="Matrix - Free signs icons">
            <a:extLst>
              <a:ext uri="{FF2B5EF4-FFF2-40B4-BE49-F238E27FC236}">
                <a16:creationId xmlns:a16="http://schemas.microsoft.com/office/drawing/2014/main" id="{B1FB2FEB-D3C1-B6D5-882A-A58F8765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1943100"/>
            <a:ext cx="1475377" cy="147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0FD79-79D0-91F2-CA68-205F904C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D4DCCF9-8660-64C3-D101-9AA1416E8EDA}"/>
              </a:ext>
            </a:extLst>
          </p:cNvPr>
          <p:cNvSpPr txBox="1"/>
          <p:nvPr/>
        </p:nvSpPr>
        <p:spPr>
          <a:xfrm>
            <a:off x="2124596" y="438049"/>
            <a:ext cx="14038808" cy="1047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Valutazione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finale -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Risultati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56EACBB-8F9D-73ED-616C-5BF12023BAEC}"/>
              </a:ext>
            </a:extLst>
          </p:cNvPr>
          <p:cNvSpPr txBox="1"/>
          <p:nvPr/>
        </p:nvSpPr>
        <p:spPr>
          <a:xfrm>
            <a:off x="2133599" y="4686300"/>
            <a:ext cx="13563600" cy="4710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>
              <a:lnSpc>
                <a:spcPts val="5300"/>
              </a:lnSpc>
            </a:pPr>
            <a:r>
              <a:rPr lang="it-IT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Valori in linea </a:t>
            </a:r>
            <a:r>
              <a:rPr lang="it-IT" sz="3200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con i risultati emersi dalle analisi, che conferma la difficoltà del modello a riprodurre una struttura coerente.</a:t>
            </a:r>
          </a:p>
          <a:p>
            <a:pPr marL="561339" lvl="1">
              <a:lnSpc>
                <a:spcPts val="5300"/>
              </a:lnSpc>
            </a:pPr>
            <a:endParaRPr lang="it-IT" sz="3200" dirty="0">
              <a:solidFill>
                <a:srgbClr val="0D0F68"/>
              </a:solidFill>
              <a:latin typeface="Garet" panose="020B0604020202020204" charset="0"/>
              <a:ea typeface="Garet"/>
              <a:cs typeface="Garet"/>
              <a:sym typeface="Garet"/>
            </a:endParaRPr>
          </a:p>
          <a:p>
            <a:pPr marL="561339" lvl="1">
              <a:lnSpc>
                <a:spcPts val="5300"/>
              </a:lnSpc>
            </a:pPr>
            <a:r>
              <a:rPr lang="it-IT" sz="3200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Punteggio di KID per 64x64 maggiore di 256x256.</a:t>
            </a:r>
          </a:p>
          <a:p>
            <a:pPr marL="561339" lvl="1">
              <a:lnSpc>
                <a:spcPts val="5300"/>
              </a:lnSpc>
            </a:pP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Dunque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il 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primo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stadio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riesce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a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riprodurre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immagini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più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fedeli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ma 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il secondo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aggiunge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dettagli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non molto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vicini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all’immagine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originale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846883B8-F525-55B6-3ABC-CE19C21D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300709"/>
              </p:ext>
            </p:extLst>
          </p:nvPr>
        </p:nvGraphicFramePr>
        <p:xfrm>
          <a:off x="2590799" y="1943100"/>
          <a:ext cx="131064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343">
                  <a:extLst>
                    <a:ext uri="{9D8B030D-6E8A-4147-A177-3AD203B41FA5}">
                      <a16:colId xmlns:a16="http://schemas.microsoft.com/office/drawing/2014/main" val="3279001989"/>
                    </a:ext>
                  </a:extLst>
                </a:gridCol>
                <a:gridCol w="3891280">
                  <a:extLst>
                    <a:ext uri="{9D8B030D-6E8A-4147-A177-3AD203B41FA5}">
                      <a16:colId xmlns:a16="http://schemas.microsoft.com/office/drawing/2014/main" val="1897904560"/>
                    </a:ext>
                  </a:extLst>
                </a:gridCol>
                <a:gridCol w="5458777">
                  <a:extLst>
                    <a:ext uri="{9D8B030D-6E8A-4147-A177-3AD203B41FA5}">
                      <a16:colId xmlns:a16="http://schemas.microsoft.com/office/drawing/2014/main" val="258331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3600" dirty="0">
                          <a:latin typeface="Garet" panose="020B0604020202020204" charset="0"/>
                        </a:rPr>
                        <a:t>Risoluzione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600" dirty="0">
                          <a:latin typeface="Garet" panose="020B0604020202020204" charset="0"/>
                        </a:rPr>
                        <a:t>KID (media)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600" dirty="0">
                          <a:latin typeface="Garet" panose="020B0604020202020204" charset="0"/>
                        </a:rPr>
                        <a:t>Deviazione standard dei risultati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112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3600" dirty="0">
                          <a:latin typeface="Garet" panose="020B0604020202020204" charset="0"/>
                        </a:rPr>
                        <a:t>64x64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600" dirty="0">
                          <a:latin typeface="Garet" panose="020B0604020202020204" charset="0"/>
                        </a:rPr>
                        <a:t>0.2118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600" dirty="0">
                          <a:latin typeface="Garet" panose="020B0604020202020204" charset="0"/>
                        </a:rPr>
                        <a:t>± 0.0095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77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3600" dirty="0">
                          <a:latin typeface="Garet" panose="020B0604020202020204" charset="0"/>
                        </a:rPr>
                        <a:t>256x256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600" dirty="0">
                          <a:latin typeface="Garet" panose="020B0604020202020204" charset="0"/>
                        </a:rPr>
                        <a:t>0.2966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600" dirty="0">
                          <a:latin typeface="Garet" panose="020B0604020202020204" charset="0"/>
                        </a:rPr>
                        <a:t>± 0.0108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84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783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1257" y="418154"/>
            <a:ext cx="11505486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Conclusioni e sviluppi futuri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53655" y="2397681"/>
            <a:ext cx="12780689" cy="60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1"/>
              </a:lnSpc>
            </a:pP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È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stato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utilizzato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un </a:t>
            </a:r>
            <a:r>
              <a:rPr lang="en-US" sz="3200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modello</a:t>
            </a:r>
            <a:r>
              <a:rPr lang="en-US" sz="3200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basato</a:t>
            </a:r>
            <a:r>
              <a:rPr lang="en-US" sz="3200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su</a:t>
            </a:r>
            <a:r>
              <a:rPr lang="en-US" sz="3200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convoluzioni</a:t>
            </a:r>
            <a:r>
              <a:rPr lang="en-US" sz="3200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trasposte</a:t>
            </a:r>
            <a:r>
              <a:rPr lang="en-US" sz="3200" dirty="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200" dirty="0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per </a:t>
            </a:r>
            <a:r>
              <a:rPr lang="en-US" sz="3200" dirty="0" err="1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generare</a:t>
            </a:r>
            <a:r>
              <a:rPr lang="en-US" sz="3200" dirty="0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 sprite di </a:t>
            </a:r>
            <a:r>
              <a:rPr lang="en-US" sz="3200" dirty="0" err="1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Pokemon</a:t>
            </a:r>
            <a:r>
              <a:rPr lang="en-US" sz="3200" dirty="0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 a </a:t>
            </a:r>
            <a:r>
              <a:rPr lang="en-US" sz="3200" dirty="0" err="1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partire</a:t>
            </a:r>
            <a:r>
              <a:rPr lang="en-US" sz="3200" dirty="0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 da </a:t>
            </a:r>
            <a:r>
              <a:rPr lang="en-US" sz="3200" dirty="0" err="1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descrizioni</a:t>
            </a:r>
            <a:r>
              <a:rPr lang="en-US" sz="3200" dirty="0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 panose="020B0604020202020204" charset="0"/>
                <a:ea typeface="Garet Bold"/>
                <a:cs typeface="Garet Bold"/>
                <a:sym typeface="Garet Bold"/>
              </a:rPr>
              <a:t>testuali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l">
              <a:lnSpc>
                <a:spcPts val="3911"/>
              </a:lnSpc>
            </a:pPr>
            <a:r>
              <a:rPr lang="it-IT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È stato adottato un approccio iterativo che ha portato a un’</a:t>
            </a:r>
            <a:r>
              <a:rPr lang="it-IT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architettura ispirata ad </a:t>
            </a:r>
            <a:r>
              <a:rPr lang="it-IT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AttnGAN</a:t>
            </a:r>
            <a:r>
              <a:rPr lang="it-IT" sz="3200" dirty="0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, ottenendo risultati fedeli dal punto di vista cromatico ma che mancavano della struttura classica di un Pokemon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l">
              <a:lnSpc>
                <a:spcPts val="3911"/>
              </a:lnSpc>
            </a:pPr>
            <a:endParaRPr lang="en-US" sz="3200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911"/>
              </a:lnSpc>
            </a:pP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Per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sviluppare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ulteriormente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questo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approccio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si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potrebbero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testare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altre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architetture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GAN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come 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StyleGAN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cambiare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architettura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del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generatore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usando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un VAE o un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modello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diffusivo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2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oppure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espandere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o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arricchire</a:t>
            </a:r>
            <a:r>
              <a:rPr lang="en-US" sz="32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il dataset</a:t>
            </a:r>
            <a:r>
              <a:rPr lang="en-US" sz="32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8362" y="4136031"/>
            <a:ext cx="11871275" cy="139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Grazie per l’attenzione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680630">
            <a:off x="727051" y="4941632"/>
            <a:ext cx="2506277" cy="1103339"/>
            <a:chOff x="0" y="0"/>
            <a:chExt cx="1812733" cy="670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2733" cy="670844"/>
            </a:xfrm>
            <a:custGeom>
              <a:avLst/>
              <a:gdLst/>
              <a:ahLst/>
              <a:cxnLst/>
              <a:rect l="l" t="t" r="r" b="b"/>
              <a:pathLst>
                <a:path w="1812733" h="670844">
                  <a:moveTo>
                    <a:pt x="1812733" y="335422"/>
                  </a:moveTo>
                  <a:lnTo>
                    <a:pt x="1406333" y="0"/>
                  </a:lnTo>
                  <a:lnTo>
                    <a:pt x="1406333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1406333" y="467644"/>
                  </a:lnTo>
                  <a:lnTo>
                    <a:pt x="1406333" y="670844"/>
                  </a:lnTo>
                  <a:lnTo>
                    <a:pt x="1812733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4625"/>
              <a:ext cx="1711133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3479" y="1780352"/>
            <a:ext cx="989180" cy="1056406"/>
          </a:xfrm>
          <a:custGeom>
            <a:avLst/>
            <a:gdLst/>
            <a:ahLst/>
            <a:cxnLst/>
            <a:rect l="l" t="t" r="r" b="b"/>
            <a:pathLst>
              <a:path w="989180" h="1056406">
                <a:moveTo>
                  <a:pt x="0" y="0"/>
                </a:moveTo>
                <a:lnTo>
                  <a:pt x="989180" y="0"/>
                </a:lnTo>
                <a:lnTo>
                  <a:pt x="989180" y="1056407"/>
                </a:lnTo>
                <a:lnTo>
                  <a:pt x="0" y="10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90876" y="6776979"/>
            <a:ext cx="17768524" cy="3104251"/>
            <a:chOff x="0" y="0"/>
            <a:chExt cx="3884577" cy="817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84576" cy="817580"/>
            </a:xfrm>
            <a:custGeom>
              <a:avLst/>
              <a:gdLst/>
              <a:ahLst/>
              <a:cxnLst/>
              <a:rect l="l" t="t" r="r" b="b"/>
              <a:pathLst>
                <a:path w="3884576" h="817580">
                  <a:moveTo>
                    <a:pt x="26770" y="0"/>
                  </a:moveTo>
                  <a:lnTo>
                    <a:pt x="3857806" y="0"/>
                  </a:lnTo>
                  <a:cubicBezTo>
                    <a:pt x="3864906" y="0"/>
                    <a:pt x="3871715" y="2820"/>
                    <a:pt x="3876736" y="7841"/>
                  </a:cubicBezTo>
                  <a:cubicBezTo>
                    <a:pt x="3881756" y="12861"/>
                    <a:pt x="3884576" y="19670"/>
                    <a:pt x="3884576" y="26770"/>
                  </a:cubicBezTo>
                  <a:lnTo>
                    <a:pt x="3884576" y="790810"/>
                  </a:lnTo>
                  <a:cubicBezTo>
                    <a:pt x="3884576" y="805595"/>
                    <a:pt x="3872591" y="817580"/>
                    <a:pt x="3857806" y="817580"/>
                  </a:cubicBezTo>
                  <a:lnTo>
                    <a:pt x="26770" y="817580"/>
                  </a:lnTo>
                  <a:cubicBezTo>
                    <a:pt x="11985" y="817580"/>
                    <a:pt x="0" y="805595"/>
                    <a:pt x="0" y="790810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D0F6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884577" cy="846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69313" y="6358444"/>
            <a:ext cx="4549375" cy="428059"/>
            <a:chOff x="0" y="0"/>
            <a:chExt cx="1198189" cy="1127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8189" cy="112740"/>
            </a:xfrm>
            <a:custGeom>
              <a:avLst/>
              <a:gdLst/>
              <a:ahLst/>
              <a:cxnLst/>
              <a:rect l="l" t="t" r="r" b="b"/>
              <a:pathLst>
                <a:path w="1198189" h="112740">
                  <a:moveTo>
                    <a:pt x="0" y="0"/>
                  </a:moveTo>
                  <a:lnTo>
                    <a:pt x="1198189" y="0"/>
                  </a:lnTo>
                  <a:lnTo>
                    <a:pt x="1198189" y="112740"/>
                  </a:lnTo>
                  <a:lnTo>
                    <a:pt x="0" y="112740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98189" cy="141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69313" y="5949435"/>
            <a:ext cx="4549375" cy="818019"/>
            <a:chOff x="0" y="0"/>
            <a:chExt cx="1198189" cy="2154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8189" cy="215445"/>
            </a:xfrm>
            <a:custGeom>
              <a:avLst/>
              <a:gdLst/>
              <a:ahLst/>
              <a:cxnLst/>
              <a:rect l="l" t="t" r="r" b="b"/>
              <a:pathLst>
                <a:path w="1198189" h="215445">
                  <a:moveTo>
                    <a:pt x="86789" y="0"/>
                  </a:moveTo>
                  <a:lnTo>
                    <a:pt x="1111400" y="0"/>
                  </a:lnTo>
                  <a:cubicBezTo>
                    <a:pt x="1159332" y="0"/>
                    <a:pt x="1198189" y="38857"/>
                    <a:pt x="1198189" y="86789"/>
                  </a:cubicBezTo>
                  <a:lnTo>
                    <a:pt x="1198189" y="128656"/>
                  </a:lnTo>
                  <a:cubicBezTo>
                    <a:pt x="1198189" y="151674"/>
                    <a:pt x="1189045" y="173749"/>
                    <a:pt x="1172769" y="190025"/>
                  </a:cubicBezTo>
                  <a:cubicBezTo>
                    <a:pt x="1156493" y="206301"/>
                    <a:pt x="1134418" y="215445"/>
                    <a:pt x="1111400" y="215445"/>
                  </a:cubicBezTo>
                  <a:lnTo>
                    <a:pt x="86789" y="215445"/>
                  </a:lnTo>
                  <a:cubicBezTo>
                    <a:pt x="38857" y="215445"/>
                    <a:pt x="0" y="176588"/>
                    <a:pt x="0" y="128656"/>
                  </a:cubicBezTo>
                  <a:lnTo>
                    <a:pt x="0" y="86789"/>
                  </a:lnTo>
                  <a:cubicBezTo>
                    <a:pt x="0" y="63771"/>
                    <a:pt x="9144" y="41696"/>
                    <a:pt x="25420" y="25420"/>
                  </a:cubicBezTo>
                  <a:cubicBezTo>
                    <a:pt x="41696" y="9144"/>
                    <a:pt x="63771" y="0"/>
                    <a:pt x="86789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prstDash val="lgDash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98189" cy="263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Image Encoder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81000" y="7300369"/>
            <a:ext cx="3294138" cy="2004056"/>
            <a:chOff x="0" y="0"/>
            <a:chExt cx="941328" cy="5278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Attention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iniziale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30889" y="7699538"/>
            <a:ext cx="1145911" cy="1103339"/>
            <a:chOff x="0" y="0"/>
            <a:chExt cx="696727" cy="6708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74889" y="7699538"/>
            <a:ext cx="1145911" cy="1103339"/>
            <a:chOff x="0" y="0"/>
            <a:chExt cx="696727" cy="6708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17101411">
            <a:off x="14967132" y="4929183"/>
            <a:ext cx="2483001" cy="1103339"/>
            <a:chOff x="0" y="0"/>
            <a:chExt cx="1407255" cy="6708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07255" cy="670844"/>
            </a:xfrm>
            <a:custGeom>
              <a:avLst/>
              <a:gdLst/>
              <a:ahLst/>
              <a:cxnLst/>
              <a:rect l="l" t="t" r="r" b="b"/>
              <a:pathLst>
                <a:path w="1407255" h="670844">
                  <a:moveTo>
                    <a:pt x="1407255" y="335422"/>
                  </a:moveTo>
                  <a:lnTo>
                    <a:pt x="1000855" y="0"/>
                  </a:lnTo>
                  <a:lnTo>
                    <a:pt x="1000855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1000855" y="467644"/>
                  </a:lnTo>
                  <a:lnTo>
                    <a:pt x="1000855" y="670844"/>
                  </a:lnTo>
                  <a:lnTo>
                    <a:pt x="1407255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74625"/>
              <a:ext cx="1305655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4855" y="7249180"/>
            <a:ext cx="3978345" cy="2004056"/>
            <a:chOff x="0" y="0"/>
            <a:chExt cx="1047794" cy="5278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7794" cy="527817"/>
            </a:xfrm>
            <a:custGeom>
              <a:avLst/>
              <a:gdLst/>
              <a:ahLst/>
              <a:cxnLst/>
              <a:rect l="l" t="t" r="r" b="b"/>
              <a:pathLst>
                <a:path w="1047794" h="527817">
                  <a:moveTo>
                    <a:pt x="99247" y="0"/>
                  </a:moveTo>
                  <a:lnTo>
                    <a:pt x="948548" y="0"/>
                  </a:lnTo>
                  <a:cubicBezTo>
                    <a:pt x="1003360" y="0"/>
                    <a:pt x="1047794" y="44434"/>
                    <a:pt x="1047794" y="99247"/>
                  </a:cubicBezTo>
                  <a:lnTo>
                    <a:pt x="1047794" y="428570"/>
                  </a:lnTo>
                  <a:cubicBezTo>
                    <a:pt x="1047794" y="483383"/>
                    <a:pt x="1003360" y="527817"/>
                    <a:pt x="948548" y="527817"/>
                  </a:cubicBezTo>
                  <a:lnTo>
                    <a:pt x="99247" y="527817"/>
                  </a:lnTo>
                  <a:cubicBezTo>
                    <a:pt x="44434" y="527817"/>
                    <a:pt x="0" y="483383"/>
                    <a:pt x="0" y="428570"/>
                  </a:cubicBezTo>
                  <a:lnTo>
                    <a:pt x="0" y="99247"/>
                  </a:lnTo>
                  <a:cubicBezTo>
                    <a:pt x="0" y="44434"/>
                    <a:pt x="44434" y="0"/>
                    <a:pt x="9924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047794" cy="584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Convoluzione</a:t>
              </a:r>
              <a:r>
                <a:rPr lang="en-US" sz="27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finale, </a:t>
              </a:r>
              <a:r>
                <a:rPr lang="en-US" sz="27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attivazione</a:t>
              </a:r>
              <a:r>
                <a:rPr lang="en-US" sz="27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Tahn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646456" y="7314007"/>
            <a:ext cx="3155144" cy="2004056"/>
            <a:chOff x="0" y="0"/>
            <a:chExt cx="975202" cy="52781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75202" cy="527817"/>
            </a:xfrm>
            <a:custGeom>
              <a:avLst/>
              <a:gdLst/>
              <a:ahLst/>
              <a:cxnLst/>
              <a:rect l="l" t="t" r="r" b="b"/>
              <a:pathLst>
                <a:path w="975202" h="527817">
                  <a:moveTo>
                    <a:pt x="106635" y="0"/>
                  </a:moveTo>
                  <a:lnTo>
                    <a:pt x="868567" y="0"/>
                  </a:lnTo>
                  <a:cubicBezTo>
                    <a:pt x="896848" y="0"/>
                    <a:pt x="923971" y="11235"/>
                    <a:pt x="943969" y="31233"/>
                  </a:cubicBezTo>
                  <a:cubicBezTo>
                    <a:pt x="963967" y="51230"/>
                    <a:pt x="975202" y="78353"/>
                    <a:pt x="975202" y="106635"/>
                  </a:cubicBezTo>
                  <a:lnTo>
                    <a:pt x="975202" y="421183"/>
                  </a:lnTo>
                  <a:cubicBezTo>
                    <a:pt x="975202" y="449464"/>
                    <a:pt x="963967" y="476587"/>
                    <a:pt x="943969" y="496585"/>
                  </a:cubicBezTo>
                  <a:cubicBezTo>
                    <a:pt x="923971" y="516583"/>
                    <a:pt x="896848" y="527817"/>
                    <a:pt x="868567" y="527817"/>
                  </a:cubicBezTo>
                  <a:lnTo>
                    <a:pt x="106635" y="527817"/>
                  </a:lnTo>
                  <a:cubicBezTo>
                    <a:pt x="78353" y="527817"/>
                    <a:pt x="51230" y="516583"/>
                    <a:pt x="31233" y="496585"/>
                  </a:cubicBezTo>
                  <a:cubicBezTo>
                    <a:pt x="11235" y="476587"/>
                    <a:pt x="0" y="449464"/>
                    <a:pt x="0" y="421183"/>
                  </a:cubicBezTo>
                  <a:lnTo>
                    <a:pt x="0" y="106635"/>
                  </a:lnTo>
                  <a:cubicBezTo>
                    <a:pt x="0" y="78353"/>
                    <a:pt x="11235" y="51230"/>
                    <a:pt x="31233" y="31233"/>
                  </a:cubicBezTo>
                  <a:cubicBezTo>
                    <a:pt x="51230" y="11235"/>
                    <a:pt x="78353" y="0"/>
                    <a:pt x="106635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975202" cy="584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Decoder block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149578" y="418154"/>
            <a:ext cx="5988844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Image Decoder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298072" y="2955589"/>
            <a:ext cx="521429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Vettori di </a:t>
            </a:r>
            <a:r>
              <a:rPr lang="en-US" sz="33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contesto</a:t>
            </a:r>
            <a:r>
              <a:rPr lang="en-US" sz="33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attention mask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16000" y="3702727"/>
            <a:ext cx="52142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Immagine</a:t>
            </a:r>
            <a:endParaRPr lang="en-US" sz="3399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4A2D506E-58C2-60B5-B2C6-EA3D7CA56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150" y="2282523"/>
            <a:ext cx="1425997" cy="12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15">
            <a:extLst>
              <a:ext uri="{FF2B5EF4-FFF2-40B4-BE49-F238E27FC236}">
                <a16:creationId xmlns:a16="http://schemas.microsoft.com/office/drawing/2014/main" id="{6FE92231-F1DF-F4BF-3976-EB11E3A87B78}"/>
              </a:ext>
            </a:extLst>
          </p:cNvPr>
          <p:cNvGrpSpPr/>
          <p:nvPr/>
        </p:nvGrpSpPr>
        <p:grpSpPr>
          <a:xfrm>
            <a:off x="4884095" y="7289308"/>
            <a:ext cx="3574105" cy="2004056"/>
            <a:chOff x="0" y="0"/>
            <a:chExt cx="941328" cy="527817"/>
          </a:xfrm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733CCB91-D756-B9C9-56B5-811D11DB51CB}"/>
                </a:ext>
              </a:extLst>
            </p:cNvPr>
            <p:cNvSpPr/>
            <p:nvPr/>
          </p:nvSpPr>
          <p:spPr>
            <a:xfrm>
              <a:off x="0" y="0"/>
              <a:ext cx="941328" cy="527817"/>
            </a:xfrm>
            <a:custGeom>
              <a:avLst/>
              <a:gdLst/>
              <a:ahLst/>
              <a:cxnLst/>
              <a:rect l="l" t="t" r="r" b="b"/>
              <a:pathLst>
                <a:path w="941328" h="527817">
                  <a:moveTo>
                    <a:pt x="110472" y="0"/>
                  </a:moveTo>
                  <a:lnTo>
                    <a:pt x="830856" y="0"/>
                  </a:lnTo>
                  <a:cubicBezTo>
                    <a:pt x="860155" y="0"/>
                    <a:pt x="888254" y="11639"/>
                    <a:pt x="908972" y="32356"/>
                  </a:cubicBezTo>
                  <a:cubicBezTo>
                    <a:pt x="929689" y="53074"/>
                    <a:pt x="941328" y="81173"/>
                    <a:pt x="941328" y="110472"/>
                  </a:cubicBezTo>
                  <a:lnTo>
                    <a:pt x="941328" y="417345"/>
                  </a:lnTo>
                  <a:cubicBezTo>
                    <a:pt x="941328" y="446644"/>
                    <a:pt x="929689" y="474743"/>
                    <a:pt x="908972" y="495461"/>
                  </a:cubicBezTo>
                  <a:cubicBezTo>
                    <a:pt x="888254" y="516178"/>
                    <a:pt x="860155" y="527817"/>
                    <a:pt x="830856" y="527817"/>
                  </a:cubicBezTo>
                  <a:lnTo>
                    <a:pt x="110472" y="527817"/>
                  </a:lnTo>
                  <a:cubicBezTo>
                    <a:pt x="81173" y="527817"/>
                    <a:pt x="53074" y="516178"/>
                    <a:pt x="32356" y="495461"/>
                  </a:cubicBezTo>
                  <a:cubicBezTo>
                    <a:pt x="11639" y="474743"/>
                    <a:pt x="0" y="446644"/>
                    <a:pt x="0" y="417345"/>
                  </a:cubicBezTo>
                  <a:lnTo>
                    <a:pt x="0" y="110472"/>
                  </a:lnTo>
                  <a:cubicBezTo>
                    <a:pt x="0" y="81173"/>
                    <a:pt x="11639" y="53074"/>
                    <a:pt x="32356" y="32356"/>
                  </a:cubicBezTo>
                  <a:cubicBezTo>
                    <a:pt x="53074" y="11639"/>
                    <a:pt x="81173" y="0"/>
                    <a:pt x="110472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02086427-DC38-36A2-7DB6-0C750F3EAD91}"/>
                </a:ext>
              </a:extLst>
            </p:cNvPr>
            <p:cNvSpPr txBox="1"/>
            <p:nvPr/>
          </p:nvSpPr>
          <p:spPr>
            <a:xfrm>
              <a:off x="0" y="-47625"/>
              <a:ext cx="941328" cy="575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Iniezione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di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rumore</a:t>
              </a:r>
              <a:r>
                <a:rPr lang="en-US" sz="26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2699" dirty="0" err="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proiezione</a:t>
              </a:r>
              <a:endParaRPr lang="en-US" sz="26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40" name="Group 18">
            <a:extLst>
              <a:ext uri="{FF2B5EF4-FFF2-40B4-BE49-F238E27FC236}">
                <a16:creationId xmlns:a16="http://schemas.microsoft.com/office/drawing/2014/main" id="{5E266DA0-2C97-8BAE-0247-5794850D7A0C}"/>
              </a:ext>
            </a:extLst>
          </p:cNvPr>
          <p:cNvGrpSpPr/>
          <p:nvPr/>
        </p:nvGrpSpPr>
        <p:grpSpPr>
          <a:xfrm>
            <a:off x="8534400" y="7750727"/>
            <a:ext cx="1145911" cy="1103339"/>
            <a:chOff x="0" y="0"/>
            <a:chExt cx="696727" cy="670844"/>
          </a:xfrm>
        </p:grpSpPr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65E7BBF3-CA2B-668C-60B2-4C53C73FC94D}"/>
                </a:ext>
              </a:extLst>
            </p:cNvPr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C2287FF7-C8D4-5AFD-B42F-26DED287012E}"/>
                </a:ext>
              </a:extLst>
            </p:cNvPr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234975">
            <a:off x="1933785" y="4844765"/>
            <a:ext cx="2981410" cy="1103339"/>
            <a:chOff x="0" y="0"/>
            <a:chExt cx="1812733" cy="670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2733" cy="670844"/>
            </a:xfrm>
            <a:custGeom>
              <a:avLst/>
              <a:gdLst/>
              <a:ahLst/>
              <a:cxnLst/>
              <a:rect l="l" t="t" r="r" b="b"/>
              <a:pathLst>
                <a:path w="1812733" h="670844">
                  <a:moveTo>
                    <a:pt x="1812733" y="335422"/>
                  </a:moveTo>
                  <a:lnTo>
                    <a:pt x="1406333" y="0"/>
                  </a:lnTo>
                  <a:lnTo>
                    <a:pt x="1406333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1406333" y="467644"/>
                  </a:lnTo>
                  <a:lnTo>
                    <a:pt x="1406333" y="670844"/>
                  </a:lnTo>
                  <a:lnTo>
                    <a:pt x="1812733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4625"/>
              <a:ext cx="1711133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16055" y="1505896"/>
            <a:ext cx="989180" cy="1056406"/>
          </a:xfrm>
          <a:custGeom>
            <a:avLst/>
            <a:gdLst/>
            <a:ahLst/>
            <a:cxnLst/>
            <a:rect l="l" t="t" r="r" b="b"/>
            <a:pathLst>
              <a:path w="989180" h="1056406">
                <a:moveTo>
                  <a:pt x="0" y="0"/>
                </a:moveTo>
                <a:lnTo>
                  <a:pt x="989180" y="0"/>
                </a:lnTo>
                <a:lnTo>
                  <a:pt x="989180" y="1056407"/>
                </a:lnTo>
                <a:lnTo>
                  <a:pt x="0" y="10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769374" y="6776979"/>
            <a:ext cx="14749252" cy="3104251"/>
            <a:chOff x="0" y="0"/>
            <a:chExt cx="3884577" cy="817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84576" cy="817580"/>
            </a:xfrm>
            <a:custGeom>
              <a:avLst/>
              <a:gdLst/>
              <a:ahLst/>
              <a:cxnLst/>
              <a:rect l="l" t="t" r="r" b="b"/>
              <a:pathLst>
                <a:path w="3884576" h="817580">
                  <a:moveTo>
                    <a:pt x="26770" y="0"/>
                  </a:moveTo>
                  <a:lnTo>
                    <a:pt x="3857806" y="0"/>
                  </a:lnTo>
                  <a:cubicBezTo>
                    <a:pt x="3864906" y="0"/>
                    <a:pt x="3871715" y="2820"/>
                    <a:pt x="3876736" y="7841"/>
                  </a:cubicBezTo>
                  <a:cubicBezTo>
                    <a:pt x="3881756" y="12861"/>
                    <a:pt x="3884576" y="19670"/>
                    <a:pt x="3884576" y="26770"/>
                  </a:cubicBezTo>
                  <a:lnTo>
                    <a:pt x="3884576" y="790810"/>
                  </a:lnTo>
                  <a:cubicBezTo>
                    <a:pt x="3884576" y="805595"/>
                    <a:pt x="3872591" y="817580"/>
                    <a:pt x="3857806" y="817580"/>
                  </a:cubicBezTo>
                  <a:lnTo>
                    <a:pt x="26770" y="817580"/>
                  </a:lnTo>
                  <a:cubicBezTo>
                    <a:pt x="11985" y="817580"/>
                    <a:pt x="0" y="805595"/>
                    <a:pt x="0" y="790810"/>
                  </a:cubicBezTo>
                  <a:lnTo>
                    <a:pt x="0" y="26770"/>
                  </a:lnTo>
                  <a:cubicBezTo>
                    <a:pt x="0" y="11985"/>
                    <a:pt x="11985" y="0"/>
                    <a:pt x="267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D0F6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884577" cy="846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23032" y="6358444"/>
            <a:ext cx="4549375" cy="428059"/>
            <a:chOff x="0" y="0"/>
            <a:chExt cx="1198189" cy="1127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8189" cy="112740"/>
            </a:xfrm>
            <a:custGeom>
              <a:avLst/>
              <a:gdLst/>
              <a:ahLst/>
              <a:cxnLst/>
              <a:rect l="l" t="t" r="r" b="b"/>
              <a:pathLst>
                <a:path w="1198189" h="112740">
                  <a:moveTo>
                    <a:pt x="0" y="0"/>
                  </a:moveTo>
                  <a:lnTo>
                    <a:pt x="1198189" y="0"/>
                  </a:lnTo>
                  <a:lnTo>
                    <a:pt x="1198189" y="112740"/>
                  </a:lnTo>
                  <a:lnTo>
                    <a:pt x="0" y="112740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98189" cy="141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23032" y="5949435"/>
            <a:ext cx="4549375" cy="818019"/>
            <a:chOff x="0" y="0"/>
            <a:chExt cx="1198189" cy="2154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8189" cy="215445"/>
            </a:xfrm>
            <a:custGeom>
              <a:avLst/>
              <a:gdLst/>
              <a:ahLst/>
              <a:cxnLst/>
              <a:rect l="l" t="t" r="r" b="b"/>
              <a:pathLst>
                <a:path w="1198189" h="215445">
                  <a:moveTo>
                    <a:pt x="86789" y="0"/>
                  </a:moveTo>
                  <a:lnTo>
                    <a:pt x="1111400" y="0"/>
                  </a:lnTo>
                  <a:cubicBezTo>
                    <a:pt x="1159332" y="0"/>
                    <a:pt x="1198189" y="38857"/>
                    <a:pt x="1198189" y="86789"/>
                  </a:cubicBezTo>
                  <a:lnTo>
                    <a:pt x="1198189" y="128656"/>
                  </a:lnTo>
                  <a:cubicBezTo>
                    <a:pt x="1198189" y="151674"/>
                    <a:pt x="1189045" y="173749"/>
                    <a:pt x="1172769" y="190025"/>
                  </a:cubicBezTo>
                  <a:cubicBezTo>
                    <a:pt x="1156493" y="206301"/>
                    <a:pt x="1134418" y="215445"/>
                    <a:pt x="1111400" y="215445"/>
                  </a:cubicBezTo>
                  <a:lnTo>
                    <a:pt x="86789" y="215445"/>
                  </a:lnTo>
                  <a:cubicBezTo>
                    <a:pt x="38857" y="215445"/>
                    <a:pt x="0" y="176588"/>
                    <a:pt x="0" y="128656"/>
                  </a:cubicBezTo>
                  <a:lnTo>
                    <a:pt x="0" y="86789"/>
                  </a:lnTo>
                  <a:cubicBezTo>
                    <a:pt x="0" y="63771"/>
                    <a:pt x="9144" y="41696"/>
                    <a:pt x="25420" y="25420"/>
                  </a:cubicBezTo>
                  <a:cubicBezTo>
                    <a:pt x="41696" y="9144"/>
                    <a:pt x="63771" y="0"/>
                    <a:pt x="86789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prstDash val="lgDash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98189" cy="263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Decoder Block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62542" y="7782995"/>
            <a:ext cx="1145911" cy="1103339"/>
            <a:chOff x="0" y="0"/>
            <a:chExt cx="696727" cy="670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79547" y="7782995"/>
            <a:ext cx="1145911" cy="1103339"/>
            <a:chOff x="0" y="0"/>
            <a:chExt cx="696727" cy="6708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6727" cy="670844"/>
            </a:xfrm>
            <a:custGeom>
              <a:avLst/>
              <a:gdLst/>
              <a:ahLst/>
              <a:cxnLst/>
              <a:rect l="l" t="t" r="r" b="b"/>
              <a:pathLst>
                <a:path w="696727" h="670844">
                  <a:moveTo>
                    <a:pt x="696727" y="335422"/>
                  </a:moveTo>
                  <a:lnTo>
                    <a:pt x="290327" y="0"/>
                  </a:lnTo>
                  <a:lnTo>
                    <a:pt x="290327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290327" y="467644"/>
                  </a:lnTo>
                  <a:lnTo>
                    <a:pt x="290327" y="670844"/>
                  </a:lnTo>
                  <a:lnTo>
                    <a:pt x="696727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74625"/>
              <a:ext cx="595127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3633344">
            <a:off x="13562572" y="4840623"/>
            <a:ext cx="2715011" cy="1103339"/>
            <a:chOff x="0" y="0"/>
            <a:chExt cx="1407255" cy="6708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07255" cy="670844"/>
            </a:xfrm>
            <a:custGeom>
              <a:avLst/>
              <a:gdLst/>
              <a:ahLst/>
              <a:cxnLst/>
              <a:rect l="l" t="t" r="r" b="b"/>
              <a:pathLst>
                <a:path w="1407255" h="670844">
                  <a:moveTo>
                    <a:pt x="1407255" y="335422"/>
                  </a:moveTo>
                  <a:lnTo>
                    <a:pt x="1000855" y="0"/>
                  </a:lnTo>
                  <a:lnTo>
                    <a:pt x="1000855" y="203200"/>
                  </a:lnTo>
                  <a:lnTo>
                    <a:pt x="0" y="203200"/>
                  </a:lnTo>
                  <a:lnTo>
                    <a:pt x="0" y="467644"/>
                  </a:lnTo>
                  <a:lnTo>
                    <a:pt x="1000855" y="467644"/>
                  </a:lnTo>
                  <a:lnTo>
                    <a:pt x="1000855" y="670844"/>
                  </a:lnTo>
                  <a:lnTo>
                    <a:pt x="1407255" y="335422"/>
                  </a:ln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4625"/>
              <a:ext cx="1305655" cy="29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69703" y="7332636"/>
            <a:ext cx="4603706" cy="2004056"/>
            <a:chOff x="0" y="0"/>
            <a:chExt cx="1212499" cy="5278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12499" cy="527817"/>
            </a:xfrm>
            <a:custGeom>
              <a:avLst/>
              <a:gdLst/>
              <a:ahLst/>
              <a:cxnLst/>
              <a:rect l="l" t="t" r="r" b="b"/>
              <a:pathLst>
                <a:path w="1212499" h="527817">
                  <a:moveTo>
                    <a:pt x="85765" y="0"/>
                  </a:moveTo>
                  <a:lnTo>
                    <a:pt x="1126733" y="0"/>
                  </a:lnTo>
                  <a:cubicBezTo>
                    <a:pt x="1149480" y="0"/>
                    <a:pt x="1171294" y="9036"/>
                    <a:pt x="1187379" y="25120"/>
                  </a:cubicBezTo>
                  <a:cubicBezTo>
                    <a:pt x="1203463" y="41204"/>
                    <a:pt x="1212499" y="63019"/>
                    <a:pt x="1212499" y="85765"/>
                  </a:cubicBezTo>
                  <a:lnTo>
                    <a:pt x="1212499" y="442052"/>
                  </a:lnTo>
                  <a:cubicBezTo>
                    <a:pt x="1212499" y="464798"/>
                    <a:pt x="1203463" y="486613"/>
                    <a:pt x="1187379" y="502697"/>
                  </a:cubicBezTo>
                  <a:cubicBezTo>
                    <a:pt x="1171294" y="518781"/>
                    <a:pt x="1149480" y="527817"/>
                    <a:pt x="1126733" y="527817"/>
                  </a:cubicBezTo>
                  <a:lnTo>
                    <a:pt x="85765" y="527817"/>
                  </a:lnTo>
                  <a:cubicBezTo>
                    <a:pt x="38398" y="527817"/>
                    <a:pt x="0" y="489419"/>
                    <a:pt x="0" y="442052"/>
                  </a:cubicBezTo>
                  <a:lnTo>
                    <a:pt x="0" y="85765"/>
                  </a:lnTo>
                  <a:cubicBezTo>
                    <a:pt x="0" y="63019"/>
                    <a:pt x="9036" y="41204"/>
                    <a:pt x="25120" y="25120"/>
                  </a:cubicBezTo>
                  <a:cubicBezTo>
                    <a:pt x="41204" y="9036"/>
                    <a:pt x="63019" y="0"/>
                    <a:pt x="85765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212499" cy="584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Convoluzione trasposta,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Normalizzazione,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LeakyReLU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057371" y="7261515"/>
            <a:ext cx="4230260" cy="2146299"/>
            <a:chOff x="0" y="0"/>
            <a:chExt cx="1114142" cy="5652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14142" cy="565280"/>
            </a:xfrm>
            <a:custGeom>
              <a:avLst/>
              <a:gdLst/>
              <a:ahLst/>
              <a:cxnLst/>
              <a:rect l="l" t="t" r="r" b="b"/>
              <a:pathLst>
                <a:path w="1114142" h="565280">
                  <a:moveTo>
                    <a:pt x="93337" y="0"/>
                  </a:moveTo>
                  <a:lnTo>
                    <a:pt x="1020806" y="0"/>
                  </a:lnTo>
                  <a:cubicBezTo>
                    <a:pt x="1045560" y="0"/>
                    <a:pt x="1069301" y="9834"/>
                    <a:pt x="1086805" y="27338"/>
                  </a:cubicBezTo>
                  <a:cubicBezTo>
                    <a:pt x="1104309" y="44842"/>
                    <a:pt x="1114142" y="68582"/>
                    <a:pt x="1114142" y="93337"/>
                  </a:cubicBezTo>
                  <a:lnTo>
                    <a:pt x="1114142" y="471944"/>
                  </a:lnTo>
                  <a:cubicBezTo>
                    <a:pt x="1114142" y="496698"/>
                    <a:pt x="1104309" y="520439"/>
                    <a:pt x="1086805" y="537943"/>
                  </a:cubicBezTo>
                  <a:cubicBezTo>
                    <a:pt x="1069301" y="555447"/>
                    <a:pt x="1045560" y="565280"/>
                    <a:pt x="1020806" y="565280"/>
                  </a:cubicBezTo>
                  <a:lnTo>
                    <a:pt x="93337" y="565280"/>
                  </a:lnTo>
                  <a:cubicBezTo>
                    <a:pt x="68582" y="565280"/>
                    <a:pt x="44842" y="555447"/>
                    <a:pt x="27338" y="537943"/>
                  </a:cubicBezTo>
                  <a:cubicBezTo>
                    <a:pt x="9834" y="520439"/>
                    <a:pt x="0" y="496698"/>
                    <a:pt x="0" y="471944"/>
                  </a:cubicBezTo>
                  <a:lnTo>
                    <a:pt x="0" y="93337"/>
                  </a:lnTo>
                  <a:cubicBezTo>
                    <a:pt x="0" y="68582"/>
                    <a:pt x="9834" y="44842"/>
                    <a:pt x="27338" y="27338"/>
                  </a:cubicBezTo>
                  <a:cubicBezTo>
                    <a:pt x="44842" y="9834"/>
                    <a:pt x="68582" y="0"/>
                    <a:pt x="93337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114142" cy="622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Multi-head Cross Attention tra feature testo e immagini (opzionale)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508453" y="7332636"/>
            <a:ext cx="3271094" cy="2004056"/>
            <a:chOff x="0" y="0"/>
            <a:chExt cx="861523" cy="52781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61523" cy="527817"/>
            </a:xfrm>
            <a:custGeom>
              <a:avLst/>
              <a:gdLst/>
              <a:ahLst/>
              <a:cxnLst/>
              <a:rect l="l" t="t" r="r" b="b"/>
              <a:pathLst>
                <a:path w="861523" h="527817">
                  <a:moveTo>
                    <a:pt x="120705" y="0"/>
                  </a:moveTo>
                  <a:lnTo>
                    <a:pt x="740817" y="0"/>
                  </a:lnTo>
                  <a:cubicBezTo>
                    <a:pt x="807481" y="0"/>
                    <a:pt x="861523" y="54042"/>
                    <a:pt x="861523" y="120705"/>
                  </a:cubicBezTo>
                  <a:lnTo>
                    <a:pt x="861523" y="407112"/>
                  </a:lnTo>
                  <a:cubicBezTo>
                    <a:pt x="861523" y="439125"/>
                    <a:pt x="848805" y="469827"/>
                    <a:pt x="826169" y="492464"/>
                  </a:cubicBezTo>
                  <a:cubicBezTo>
                    <a:pt x="803532" y="515100"/>
                    <a:pt x="772830" y="527817"/>
                    <a:pt x="740817" y="527817"/>
                  </a:cubicBezTo>
                  <a:lnTo>
                    <a:pt x="120705" y="527817"/>
                  </a:lnTo>
                  <a:cubicBezTo>
                    <a:pt x="54042" y="527817"/>
                    <a:pt x="0" y="473776"/>
                    <a:pt x="0" y="407112"/>
                  </a:cubicBezTo>
                  <a:lnTo>
                    <a:pt x="0" y="120705"/>
                  </a:lnTo>
                  <a:cubicBezTo>
                    <a:pt x="0" y="54042"/>
                    <a:pt x="54042" y="0"/>
                    <a:pt x="120705" y="0"/>
                  </a:cubicBezTo>
                  <a:close/>
                </a:path>
              </a:pathLst>
            </a:custGeom>
            <a:solidFill>
              <a:srgbClr val="0D0F6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61523" cy="584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Concatenazione e fusione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287631" y="418154"/>
            <a:ext cx="5712738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Decoder Block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0876" y="2729510"/>
            <a:ext cx="5214298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Vettori di </a:t>
            </a:r>
            <a:r>
              <a:rPr lang="en-US" sz="33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contesto</a:t>
            </a:r>
            <a:r>
              <a:rPr lang="en-US" sz="33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, image feature map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69703" y="3103230"/>
            <a:ext cx="6335069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Image feature map</a:t>
            </a:r>
          </a:p>
        </p:txBody>
      </p:sp>
      <p:pic>
        <p:nvPicPr>
          <p:cNvPr id="36" name="Picture 2" descr="Matrix - Free signs icons">
            <a:extLst>
              <a:ext uri="{FF2B5EF4-FFF2-40B4-BE49-F238E27FC236}">
                <a16:creationId xmlns:a16="http://schemas.microsoft.com/office/drawing/2014/main" id="{8D68DE82-EF96-7BDB-BB8B-B0C5A16A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1333500"/>
            <a:ext cx="1475377" cy="147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33361" y="418154"/>
            <a:ext cx="10221277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Dataset e Pre-processing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266440"/>
            <a:ext cx="16192500" cy="556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Sfondo</a:t>
            </a:r>
            <a:r>
              <a:rPr lang="en-US" sz="5199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bianco</a:t>
            </a:r>
            <a:r>
              <a:rPr lang="en-US" sz="5199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sostituito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al </a:t>
            </a: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canale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alpha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Immagini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ridimensionate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a 256x256px e </a:t>
            </a:r>
            <a:r>
              <a:rPr lang="en-US" sz="5199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normalizzate</a:t>
            </a: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in [-1,1]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endParaRPr lang="en-US" sz="5199" dirty="0">
              <a:solidFill>
                <a:srgbClr val="0D0F68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61339" lvl="1" algn="l">
              <a:lnSpc>
                <a:spcPts val="7279"/>
              </a:lnSpc>
            </a:pPr>
            <a:r>
              <a:rPr lang="en-US" sz="4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Split dataset:</a:t>
            </a:r>
          </a:p>
          <a:p>
            <a:pPr marL="561339" lvl="1" algn="l">
              <a:lnSpc>
                <a:spcPts val="7279"/>
              </a:lnSpc>
            </a:pPr>
            <a:r>
              <a:rPr lang="en-US" sz="48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training set 70%, validation set 10%, test set 20%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93C8-F76C-CBA4-BAC1-2AF2A81E9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2B3DBA0-CEE7-B061-19C9-6C373D8D4E13}"/>
              </a:ext>
            </a:extLst>
          </p:cNvPr>
          <p:cNvSpPr txBox="1"/>
          <p:nvPr/>
        </p:nvSpPr>
        <p:spPr>
          <a:xfrm>
            <a:off x="1823085" y="418154"/>
            <a:ext cx="14641831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1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0245A73-D03E-3A79-68B0-4468A60725A7}"/>
              </a:ext>
            </a:extLst>
          </p:cNvPr>
          <p:cNvSpPr txBox="1"/>
          <p:nvPr/>
        </p:nvSpPr>
        <p:spPr>
          <a:xfrm>
            <a:off x="4319712" y="2628900"/>
            <a:ext cx="9648576" cy="464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Loss L1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Batch size = 16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0D0F68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Ottimizzatore</a:t>
            </a:r>
            <a:r>
              <a:rPr lang="en-US" sz="5199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Adam</a:t>
            </a:r>
          </a:p>
          <a:p>
            <a:pPr marL="1579879" lvl="2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LR 2×10−4</a:t>
            </a:r>
          </a:p>
          <a:p>
            <a:pPr marL="1579879" lvl="2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Beta = (0.5, 0.999)</a:t>
            </a:r>
          </a:p>
        </p:txBody>
      </p:sp>
    </p:spTree>
    <p:extLst>
      <p:ext uri="{BB962C8B-B14F-4D97-AF65-F5344CB8AC3E}">
        <p14:creationId xmlns:p14="http://schemas.microsoft.com/office/powerpoint/2010/main" val="269186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3AE52-8977-3924-03D1-D8586DB20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5CCD99-745F-CB7F-8847-850598AF0CC0}"/>
              </a:ext>
            </a:extLst>
          </p:cNvPr>
          <p:cNvSpPr/>
          <p:nvPr/>
        </p:nvSpPr>
        <p:spPr>
          <a:xfrm>
            <a:off x="9201655" y="2595629"/>
            <a:ext cx="7867145" cy="5887587"/>
          </a:xfrm>
          <a:custGeom>
            <a:avLst/>
            <a:gdLst/>
            <a:ahLst/>
            <a:cxnLst/>
            <a:rect l="l" t="t" r="r" b="b"/>
            <a:pathLst>
              <a:path w="7867145" h="5887587">
                <a:moveTo>
                  <a:pt x="0" y="0"/>
                </a:moveTo>
                <a:lnTo>
                  <a:pt x="7867145" y="0"/>
                </a:lnTo>
                <a:lnTo>
                  <a:pt x="7867145" y="5887587"/>
                </a:lnTo>
                <a:lnTo>
                  <a:pt x="0" y="5887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D04B798-E500-1050-EC36-9FDA58E9E6CB}"/>
              </a:ext>
            </a:extLst>
          </p:cNvPr>
          <p:cNvSpPr txBox="1"/>
          <p:nvPr/>
        </p:nvSpPr>
        <p:spPr>
          <a:xfrm>
            <a:off x="1823085" y="418154"/>
            <a:ext cx="14641831" cy="108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Esperimento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1 -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Analisi</a:t>
            </a:r>
            <a:r>
              <a:rPr lang="en-US" sz="6300" dirty="0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6300" dirty="0" err="1">
                <a:solidFill>
                  <a:srgbClr val="0D0F68"/>
                </a:solidFill>
                <a:latin typeface="Yeseva One"/>
                <a:ea typeface="Yeseva One"/>
                <a:cs typeface="Yeseva One"/>
                <a:sym typeface="Yeseva One"/>
              </a:rPr>
              <a:t>quantitativa</a:t>
            </a:r>
            <a:endParaRPr lang="en-US" sz="6300" dirty="0">
              <a:solidFill>
                <a:srgbClr val="0D0F68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3E8F8DE-53ED-AC21-9004-E650D6D6AEFA}"/>
              </a:ext>
            </a:extLst>
          </p:cNvPr>
          <p:cNvSpPr txBox="1"/>
          <p:nvPr/>
        </p:nvSpPr>
        <p:spPr>
          <a:xfrm>
            <a:off x="381000" y="3924300"/>
            <a:ext cx="9648576" cy="1807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32839" lvl="1" indent="-571500" algn="l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Divario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crescente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</a:t>
            </a:r>
            <a:r>
              <a:rPr lang="en-US" sz="4000" dirty="0" err="1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tra</a:t>
            </a:r>
            <a:r>
              <a:rPr lang="en-US" sz="4000" dirty="0">
                <a:solidFill>
                  <a:srgbClr val="0D0F68"/>
                </a:solidFill>
                <a:latin typeface="Garet"/>
                <a:ea typeface="Garet"/>
                <a:cs typeface="Garet"/>
                <a:sym typeface="Garet"/>
              </a:rPr>
              <a:t> le loss</a:t>
            </a:r>
          </a:p>
          <a:p>
            <a:pPr marL="1132839" lvl="1" indent="-571500" algn="l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Difficoltà</a:t>
            </a:r>
            <a:r>
              <a:rPr lang="en-US" sz="4000" dirty="0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 a </a:t>
            </a:r>
            <a:r>
              <a:rPr lang="en-US" sz="4000" dirty="0" err="1">
                <a:solidFill>
                  <a:srgbClr val="0D0F68"/>
                </a:solidFill>
                <a:latin typeface="Garet Bold" panose="020B0604020202020204" charset="0"/>
                <a:ea typeface="Garet"/>
                <a:cs typeface="Garet"/>
                <a:sym typeface="Garet"/>
              </a:rPr>
              <a:t>generalizzare</a:t>
            </a:r>
            <a:endParaRPr lang="en-US" sz="4000" dirty="0">
              <a:solidFill>
                <a:srgbClr val="0D0F68"/>
              </a:solidFill>
              <a:latin typeface="Garet Bold" panose="020B0604020202020204" charset="0"/>
              <a:ea typeface="Garet"/>
              <a:cs typeface="Garet"/>
              <a:sym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2788850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1238</Words>
  <Application>Microsoft Office PowerPoint</Application>
  <PresentationFormat>Personalizzato</PresentationFormat>
  <Paragraphs>231</Paragraphs>
  <Slides>42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0" baseType="lpstr">
      <vt:lpstr>Arial</vt:lpstr>
      <vt:lpstr>Garet Bold</vt:lpstr>
      <vt:lpstr>Calibri</vt:lpstr>
      <vt:lpstr>Yeseva One</vt:lpstr>
      <vt:lpstr>Aptos</vt:lpstr>
      <vt:lpstr>DM Sans</vt:lpstr>
      <vt:lpstr>Garet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cp:lastModifiedBy>DI MAGGIO VALERIO SALVATORE</cp:lastModifiedBy>
  <cp:revision>9</cp:revision>
  <dcterms:created xsi:type="dcterms:W3CDTF">2006-08-16T00:00:00Z</dcterms:created>
  <dcterms:modified xsi:type="dcterms:W3CDTF">2025-08-01T02:52:49Z</dcterms:modified>
  <dc:identifier>DAGtyaMZy1s</dc:identifier>
</cp:coreProperties>
</file>